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6" r:id="rId2"/>
    <p:sldId id="309" r:id="rId3"/>
    <p:sldId id="349" r:id="rId4"/>
    <p:sldId id="310" r:id="rId5"/>
    <p:sldId id="313" r:id="rId6"/>
    <p:sldId id="350" r:id="rId7"/>
    <p:sldId id="315" r:id="rId8"/>
    <p:sldId id="316" r:id="rId9"/>
    <p:sldId id="317" r:id="rId10"/>
    <p:sldId id="351" r:id="rId11"/>
    <p:sldId id="354" r:id="rId12"/>
    <p:sldId id="319" r:id="rId13"/>
    <p:sldId id="339" r:id="rId14"/>
    <p:sldId id="352" r:id="rId15"/>
    <p:sldId id="353" r:id="rId16"/>
    <p:sldId id="355" r:id="rId17"/>
    <p:sldId id="356" r:id="rId18"/>
    <p:sldId id="359" r:id="rId19"/>
    <p:sldId id="357" r:id="rId20"/>
    <p:sldId id="358" r:id="rId21"/>
    <p:sldId id="320" r:id="rId2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M" initials="JM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9" autoAdjust="0"/>
  </p:normalViewPr>
  <p:slideViewPr>
    <p:cSldViewPr>
      <p:cViewPr varScale="1">
        <p:scale>
          <a:sx n="70" d="100"/>
          <a:sy n="70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78EFB-2C60-400E-9579-0839AA3940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44613F-7AE9-4AE9-A205-F781EBCCC697}">
      <dgm:prSet phldrT="[Text]"/>
      <dgm:spPr/>
      <dgm:t>
        <a:bodyPr/>
        <a:lstStyle/>
        <a:p>
          <a:r>
            <a:rPr lang="cs-CZ" b="1" dirty="0" smtClean="0"/>
            <a:t>ANALYTICKÁ ČÁST</a:t>
          </a:r>
          <a:endParaRPr lang="cs-CZ" b="1" dirty="0"/>
        </a:p>
      </dgm:t>
    </dgm:pt>
    <dgm:pt modelId="{DA777299-F238-411B-9BFD-11B79AD0762A}" type="parTrans" cxnId="{AD2EEAF7-97D3-40C8-AD7A-2B7C8114B96C}">
      <dgm:prSet/>
      <dgm:spPr/>
      <dgm:t>
        <a:bodyPr/>
        <a:lstStyle/>
        <a:p>
          <a:endParaRPr lang="cs-CZ"/>
        </a:p>
      </dgm:t>
    </dgm:pt>
    <dgm:pt modelId="{8412BC0A-62FE-42DB-8BE6-18F18F3DA3CE}" type="sibTrans" cxnId="{AD2EEAF7-97D3-40C8-AD7A-2B7C8114B96C}">
      <dgm:prSet/>
      <dgm:spPr/>
      <dgm:t>
        <a:bodyPr/>
        <a:lstStyle/>
        <a:p>
          <a:endParaRPr lang="cs-CZ"/>
        </a:p>
      </dgm:t>
    </dgm:pt>
    <dgm:pt modelId="{2A45C2F2-1423-4E38-9E90-269362582D0B}">
      <dgm:prSet phldrT="[Text]"/>
      <dgm:spPr/>
      <dgm:t>
        <a:bodyPr/>
        <a:lstStyle/>
        <a:p>
          <a:r>
            <a:rPr lang="cs-CZ" b="1" dirty="0" smtClean="0"/>
            <a:t>NÁVRHOVÁ ČÁST</a:t>
          </a:r>
          <a:endParaRPr lang="cs-CZ" b="1" dirty="0"/>
        </a:p>
      </dgm:t>
    </dgm:pt>
    <dgm:pt modelId="{EBFBC433-A72B-4F9D-90EF-06B415A06EFE}" type="parTrans" cxnId="{E96B4566-8808-43C0-9AB3-8E2A8C563823}">
      <dgm:prSet/>
      <dgm:spPr/>
      <dgm:t>
        <a:bodyPr/>
        <a:lstStyle/>
        <a:p>
          <a:endParaRPr lang="cs-CZ"/>
        </a:p>
      </dgm:t>
    </dgm:pt>
    <dgm:pt modelId="{91C69B2F-E991-4524-810B-2CB1E40E26A5}" type="sibTrans" cxnId="{E96B4566-8808-43C0-9AB3-8E2A8C563823}">
      <dgm:prSet/>
      <dgm:spPr/>
      <dgm:t>
        <a:bodyPr/>
        <a:lstStyle/>
        <a:p>
          <a:endParaRPr lang="cs-CZ"/>
        </a:p>
      </dgm:t>
    </dgm:pt>
    <dgm:pt modelId="{95E5798F-2A58-4701-B725-49D03CB6D4F0}">
      <dgm:prSet phldrT="[Text]"/>
      <dgm:spPr/>
      <dgm:t>
        <a:bodyPr/>
        <a:lstStyle/>
        <a:p>
          <a:r>
            <a:rPr lang="cs-CZ" b="1" dirty="0" smtClean="0"/>
            <a:t>IMPLEMENTAČNÍ ČÁST</a:t>
          </a:r>
          <a:endParaRPr lang="cs-CZ" b="1" dirty="0"/>
        </a:p>
      </dgm:t>
    </dgm:pt>
    <dgm:pt modelId="{93C64BD0-668E-4767-BE15-683D9E375B0D}" type="parTrans" cxnId="{D5C2D7EA-C163-4832-8BB6-396F45324F1F}">
      <dgm:prSet/>
      <dgm:spPr/>
      <dgm:t>
        <a:bodyPr/>
        <a:lstStyle/>
        <a:p>
          <a:endParaRPr lang="cs-CZ"/>
        </a:p>
      </dgm:t>
    </dgm:pt>
    <dgm:pt modelId="{02AD3E0C-4EF2-4229-83A0-15282C3718A3}" type="sibTrans" cxnId="{D5C2D7EA-C163-4832-8BB6-396F45324F1F}">
      <dgm:prSet/>
      <dgm:spPr/>
      <dgm:t>
        <a:bodyPr/>
        <a:lstStyle/>
        <a:p>
          <a:endParaRPr lang="cs-CZ"/>
        </a:p>
      </dgm:t>
    </dgm:pt>
    <dgm:pt modelId="{3B675105-EFCC-4CC6-8766-5E56C075D07D}" type="pres">
      <dgm:prSet presAssocID="{6B578EFB-2C60-400E-9579-0839AA3940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EBD0526D-DADB-414B-B7CA-61F10AD0B0A7}" type="pres">
      <dgm:prSet presAssocID="{6B578EFB-2C60-400E-9579-0839AA39400E}" presName="Name1" presStyleCnt="0"/>
      <dgm:spPr/>
    </dgm:pt>
    <dgm:pt modelId="{14A97ABD-B3A0-4D8D-BE63-57ACEC64FB6C}" type="pres">
      <dgm:prSet presAssocID="{6B578EFB-2C60-400E-9579-0839AA39400E}" presName="cycle" presStyleCnt="0"/>
      <dgm:spPr/>
    </dgm:pt>
    <dgm:pt modelId="{45AD82F4-A096-4136-931C-B8A52722F86C}" type="pres">
      <dgm:prSet presAssocID="{6B578EFB-2C60-400E-9579-0839AA39400E}" presName="srcNode" presStyleLbl="node1" presStyleIdx="0" presStyleCnt="3"/>
      <dgm:spPr/>
    </dgm:pt>
    <dgm:pt modelId="{4054EEC3-F272-4B1B-9037-0E36CC2B1C6B}" type="pres">
      <dgm:prSet presAssocID="{6B578EFB-2C60-400E-9579-0839AA39400E}" presName="conn" presStyleLbl="parChTrans1D2" presStyleIdx="0" presStyleCnt="1" custLinFactNeighborX="-61" custLinFactNeighborY="-818"/>
      <dgm:spPr/>
      <dgm:t>
        <a:bodyPr/>
        <a:lstStyle/>
        <a:p>
          <a:endParaRPr lang="cs-CZ"/>
        </a:p>
      </dgm:t>
    </dgm:pt>
    <dgm:pt modelId="{32960018-BA6F-434F-B214-45B2C4795E36}" type="pres">
      <dgm:prSet presAssocID="{6B578EFB-2C60-400E-9579-0839AA39400E}" presName="extraNode" presStyleLbl="node1" presStyleIdx="0" presStyleCnt="3"/>
      <dgm:spPr/>
    </dgm:pt>
    <dgm:pt modelId="{A28BD195-BDEC-4250-99C9-C83598986810}" type="pres">
      <dgm:prSet presAssocID="{6B578EFB-2C60-400E-9579-0839AA39400E}" presName="dstNode" presStyleLbl="node1" presStyleIdx="0" presStyleCnt="3"/>
      <dgm:spPr/>
    </dgm:pt>
    <dgm:pt modelId="{0995E8A7-429F-4A4E-A7F6-3DB2C6114639}" type="pres">
      <dgm:prSet presAssocID="{8144613F-7AE9-4AE9-A205-F781EBCCC697}" presName="text_1" presStyleLbl="node1" presStyleIdx="0" presStyleCnt="3" custScaleY="1452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A2CA49-A7C1-4C02-A913-8D40D20497BC}" type="pres">
      <dgm:prSet presAssocID="{8144613F-7AE9-4AE9-A205-F781EBCCC697}" presName="accent_1" presStyleCnt="0"/>
      <dgm:spPr/>
    </dgm:pt>
    <dgm:pt modelId="{E4A7F663-297E-4A0F-8816-962EE6710506}" type="pres">
      <dgm:prSet presAssocID="{8144613F-7AE9-4AE9-A205-F781EBCCC697}" presName="accentRepeatNode" presStyleLbl="solidFgAcc1" presStyleIdx="0" presStyleCnt="3" custScaleX="106319" custScaleY="101132"/>
      <dgm:spPr/>
    </dgm:pt>
    <dgm:pt modelId="{BF2A56BC-2D10-4B14-A507-4CE504E06999}" type="pres">
      <dgm:prSet presAssocID="{2A45C2F2-1423-4E38-9E90-269362582D0B}" presName="text_2" presStyleLbl="node1" presStyleIdx="1" presStyleCnt="3" custScaleY="158490" custLinFactNeighborX="-31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BEC86A-4269-4BE4-87E9-8ABA8323D594}" type="pres">
      <dgm:prSet presAssocID="{2A45C2F2-1423-4E38-9E90-269362582D0B}" presName="accent_2" presStyleCnt="0"/>
      <dgm:spPr/>
    </dgm:pt>
    <dgm:pt modelId="{FA9E7BD7-42ED-4C55-84F2-2C5C6AECA202}" type="pres">
      <dgm:prSet presAssocID="{2A45C2F2-1423-4E38-9E90-269362582D0B}" presName="accentRepeatNode" presStyleLbl="solidFgAcc1" presStyleIdx="1" presStyleCnt="3" custScaleX="105376" custScaleY="102642"/>
      <dgm:spPr/>
    </dgm:pt>
    <dgm:pt modelId="{0ECAB83B-F8A4-4771-ACF8-C9EAAC29442D}" type="pres">
      <dgm:prSet presAssocID="{95E5798F-2A58-4701-B725-49D03CB6D4F0}" presName="text_3" presStyleLbl="node1" presStyleIdx="2" presStyleCnt="3" custScaleY="141509" custLinFactNeighborX="-456" custLinFactNeighborY="-75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C5AC54-859F-441E-A76E-F82CA469BBDA}" type="pres">
      <dgm:prSet presAssocID="{95E5798F-2A58-4701-B725-49D03CB6D4F0}" presName="accent_3" presStyleCnt="0"/>
      <dgm:spPr/>
    </dgm:pt>
    <dgm:pt modelId="{9373A5E8-717E-492D-80F5-30A5BC7F0B14}" type="pres">
      <dgm:prSet presAssocID="{95E5798F-2A58-4701-B725-49D03CB6D4F0}" presName="accentRepeatNode" presStyleLbl="solidFgAcc1" presStyleIdx="2" presStyleCnt="3" custScaleX="102123" custScaleY="105284" custLinFactNeighborX="518" custLinFactNeighborY="-6604"/>
      <dgm:spPr/>
    </dgm:pt>
  </dgm:ptLst>
  <dgm:cxnLst>
    <dgm:cxn modelId="{E6A454EF-B9CA-4A9F-BEA6-C035E543790C}" type="presOf" srcId="{95E5798F-2A58-4701-B725-49D03CB6D4F0}" destId="{0ECAB83B-F8A4-4771-ACF8-C9EAAC29442D}" srcOrd="0" destOrd="0" presId="urn:microsoft.com/office/officeart/2008/layout/VerticalCurvedList"/>
    <dgm:cxn modelId="{BDFF3AEF-D8A2-4477-91E0-B733308A7FBC}" type="presOf" srcId="{8144613F-7AE9-4AE9-A205-F781EBCCC697}" destId="{0995E8A7-429F-4A4E-A7F6-3DB2C6114639}" srcOrd="0" destOrd="0" presId="urn:microsoft.com/office/officeart/2008/layout/VerticalCurvedList"/>
    <dgm:cxn modelId="{BEB3637A-6255-45FE-8842-D361558FB085}" type="presOf" srcId="{2A45C2F2-1423-4E38-9E90-269362582D0B}" destId="{BF2A56BC-2D10-4B14-A507-4CE504E06999}" srcOrd="0" destOrd="0" presId="urn:microsoft.com/office/officeart/2008/layout/VerticalCurvedList"/>
    <dgm:cxn modelId="{C792BD51-0301-4F26-82EC-62D3CE85C305}" type="presOf" srcId="{8412BC0A-62FE-42DB-8BE6-18F18F3DA3CE}" destId="{4054EEC3-F272-4B1B-9037-0E36CC2B1C6B}" srcOrd="0" destOrd="0" presId="urn:microsoft.com/office/officeart/2008/layout/VerticalCurvedList"/>
    <dgm:cxn modelId="{B7FC89C9-3327-4CA6-954C-27D735A3299C}" type="presOf" srcId="{6B578EFB-2C60-400E-9579-0839AA39400E}" destId="{3B675105-EFCC-4CC6-8766-5E56C075D07D}" srcOrd="0" destOrd="0" presId="urn:microsoft.com/office/officeart/2008/layout/VerticalCurvedList"/>
    <dgm:cxn modelId="{E96B4566-8808-43C0-9AB3-8E2A8C563823}" srcId="{6B578EFB-2C60-400E-9579-0839AA39400E}" destId="{2A45C2F2-1423-4E38-9E90-269362582D0B}" srcOrd="1" destOrd="0" parTransId="{EBFBC433-A72B-4F9D-90EF-06B415A06EFE}" sibTransId="{91C69B2F-E991-4524-810B-2CB1E40E26A5}"/>
    <dgm:cxn modelId="{D5C2D7EA-C163-4832-8BB6-396F45324F1F}" srcId="{6B578EFB-2C60-400E-9579-0839AA39400E}" destId="{95E5798F-2A58-4701-B725-49D03CB6D4F0}" srcOrd="2" destOrd="0" parTransId="{93C64BD0-668E-4767-BE15-683D9E375B0D}" sibTransId="{02AD3E0C-4EF2-4229-83A0-15282C3718A3}"/>
    <dgm:cxn modelId="{AD2EEAF7-97D3-40C8-AD7A-2B7C8114B96C}" srcId="{6B578EFB-2C60-400E-9579-0839AA39400E}" destId="{8144613F-7AE9-4AE9-A205-F781EBCCC697}" srcOrd="0" destOrd="0" parTransId="{DA777299-F238-411B-9BFD-11B79AD0762A}" sibTransId="{8412BC0A-62FE-42DB-8BE6-18F18F3DA3CE}"/>
    <dgm:cxn modelId="{D631A7E2-A131-4B69-95E6-712C9E28CFE6}" type="presParOf" srcId="{3B675105-EFCC-4CC6-8766-5E56C075D07D}" destId="{EBD0526D-DADB-414B-B7CA-61F10AD0B0A7}" srcOrd="0" destOrd="0" presId="urn:microsoft.com/office/officeart/2008/layout/VerticalCurvedList"/>
    <dgm:cxn modelId="{54523A8D-9E5D-4D14-9F27-C2A80F17712A}" type="presParOf" srcId="{EBD0526D-DADB-414B-B7CA-61F10AD0B0A7}" destId="{14A97ABD-B3A0-4D8D-BE63-57ACEC64FB6C}" srcOrd="0" destOrd="0" presId="urn:microsoft.com/office/officeart/2008/layout/VerticalCurvedList"/>
    <dgm:cxn modelId="{0B2B2890-C414-4F08-AF1C-6FA1A4798A54}" type="presParOf" srcId="{14A97ABD-B3A0-4D8D-BE63-57ACEC64FB6C}" destId="{45AD82F4-A096-4136-931C-B8A52722F86C}" srcOrd="0" destOrd="0" presId="urn:microsoft.com/office/officeart/2008/layout/VerticalCurvedList"/>
    <dgm:cxn modelId="{65FD9F4F-9872-4DC5-B092-5E0074CABD43}" type="presParOf" srcId="{14A97ABD-B3A0-4D8D-BE63-57ACEC64FB6C}" destId="{4054EEC3-F272-4B1B-9037-0E36CC2B1C6B}" srcOrd="1" destOrd="0" presId="urn:microsoft.com/office/officeart/2008/layout/VerticalCurvedList"/>
    <dgm:cxn modelId="{0653CEE8-14B0-42D1-BC52-57827175631E}" type="presParOf" srcId="{14A97ABD-B3A0-4D8D-BE63-57ACEC64FB6C}" destId="{32960018-BA6F-434F-B214-45B2C4795E36}" srcOrd="2" destOrd="0" presId="urn:microsoft.com/office/officeart/2008/layout/VerticalCurvedList"/>
    <dgm:cxn modelId="{53AF3862-10C1-4296-892D-F860394B5BF4}" type="presParOf" srcId="{14A97ABD-B3A0-4D8D-BE63-57ACEC64FB6C}" destId="{A28BD195-BDEC-4250-99C9-C83598986810}" srcOrd="3" destOrd="0" presId="urn:microsoft.com/office/officeart/2008/layout/VerticalCurvedList"/>
    <dgm:cxn modelId="{F7D11165-3026-41E9-9965-F667D9C53FF2}" type="presParOf" srcId="{EBD0526D-DADB-414B-B7CA-61F10AD0B0A7}" destId="{0995E8A7-429F-4A4E-A7F6-3DB2C6114639}" srcOrd="1" destOrd="0" presId="urn:microsoft.com/office/officeart/2008/layout/VerticalCurvedList"/>
    <dgm:cxn modelId="{E5B8E6FB-D59A-4F29-8A6C-DD491ED059C6}" type="presParOf" srcId="{EBD0526D-DADB-414B-B7CA-61F10AD0B0A7}" destId="{46A2CA49-A7C1-4C02-A913-8D40D20497BC}" srcOrd="2" destOrd="0" presId="urn:microsoft.com/office/officeart/2008/layout/VerticalCurvedList"/>
    <dgm:cxn modelId="{9163FC2C-41AA-4F5C-BF38-6001C08F15F1}" type="presParOf" srcId="{46A2CA49-A7C1-4C02-A913-8D40D20497BC}" destId="{E4A7F663-297E-4A0F-8816-962EE6710506}" srcOrd="0" destOrd="0" presId="urn:microsoft.com/office/officeart/2008/layout/VerticalCurvedList"/>
    <dgm:cxn modelId="{AE6337FF-D326-431A-9023-9556E156FE1F}" type="presParOf" srcId="{EBD0526D-DADB-414B-B7CA-61F10AD0B0A7}" destId="{BF2A56BC-2D10-4B14-A507-4CE504E06999}" srcOrd="3" destOrd="0" presId="urn:microsoft.com/office/officeart/2008/layout/VerticalCurvedList"/>
    <dgm:cxn modelId="{034F0548-9363-495F-A14B-4BD8BA0220AB}" type="presParOf" srcId="{EBD0526D-DADB-414B-B7CA-61F10AD0B0A7}" destId="{2FBEC86A-4269-4BE4-87E9-8ABA8323D594}" srcOrd="4" destOrd="0" presId="urn:microsoft.com/office/officeart/2008/layout/VerticalCurvedList"/>
    <dgm:cxn modelId="{65FDA2DC-3F18-4CBF-ABFF-62B930707AEB}" type="presParOf" srcId="{2FBEC86A-4269-4BE4-87E9-8ABA8323D594}" destId="{FA9E7BD7-42ED-4C55-84F2-2C5C6AECA202}" srcOrd="0" destOrd="0" presId="urn:microsoft.com/office/officeart/2008/layout/VerticalCurvedList"/>
    <dgm:cxn modelId="{19F0DF41-4000-4534-BC63-03ED2E3D906F}" type="presParOf" srcId="{EBD0526D-DADB-414B-B7CA-61F10AD0B0A7}" destId="{0ECAB83B-F8A4-4771-ACF8-C9EAAC29442D}" srcOrd="5" destOrd="0" presId="urn:microsoft.com/office/officeart/2008/layout/VerticalCurvedList"/>
    <dgm:cxn modelId="{82372FFA-EE41-4BF3-91FA-59F28B840EB9}" type="presParOf" srcId="{EBD0526D-DADB-414B-B7CA-61F10AD0B0A7}" destId="{22C5AC54-859F-441E-A76E-F82CA469BBDA}" srcOrd="6" destOrd="0" presId="urn:microsoft.com/office/officeart/2008/layout/VerticalCurvedList"/>
    <dgm:cxn modelId="{0D860EE8-7568-4852-9F8B-3914D655E255}" type="presParOf" srcId="{22C5AC54-859F-441E-A76E-F82CA469BBDA}" destId="{9373A5E8-717E-492D-80F5-30A5BC7F0B1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4EEC3-F272-4B1B-9037-0E36CC2B1C6B}">
      <dsp:nvSpPr>
        <dsp:cNvPr id="0" name=""/>
        <dsp:cNvSpPr/>
      </dsp:nvSpPr>
      <dsp:spPr>
        <a:xfrm>
          <a:off x="-5374338" y="-419415"/>
          <a:ext cx="6422392" cy="6422392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5E8A7-429F-4A4E-A7F6-3DB2C6114639}">
      <dsp:nvSpPr>
        <dsp:cNvPr id="0" name=""/>
        <dsp:cNvSpPr/>
      </dsp:nvSpPr>
      <dsp:spPr>
        <a:xfrm>
          <a:off x="680990" y="720080"/>
          <a:ext cx="3088441" cy="1386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7322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/>
            <a:t>ANALYTICKÁ ČÁST</a:t>
          </a:r>
          <a:endParaRPr lang="cs-CZ" sz="2500" b="1" kern="1200" dirty="0"/>
        </a:p>
      </dsp:txBody>
      <dsp:txXfrm>
        <a:off x="680990" y="720080"/>
        <a:ext cx="3088441" cy="1386153"/>
      </dsp:txXfrm>
    </dsp:sp>
    <dsp:sp modelId="{E4A7F663-297E-4A0F-8816-962EE6710506}">
      <dsp:nvSpPr>
        <dsp:cNvPr id="0" name=""/>
        <dsp:cNvSpPr/>
      </dsp:nvSpPr>
      <dsp:spPr>
        <a:xfrm>
          <a:off x="46992" y="810090"/>
          <a:ext cx="1267994" cy="12061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A56BC-2D10-4B14-A507-4CE504E06999}">
      <dsp:nvSpPr>
        <dsp:cNvPr id="0" name=""/>
        <dsp:cNvSpPr/>
      </dsp:nvSpPr>
      <dsp:spPr>
        <a:xfrm>
          <a:off x="1026957" y="2088234"/>
          <a:ext cx="2741623" cy="1512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7322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/>
            <a:t>NÁVRHOVÁ ČÁST</a:t>
          </a:r>
          <a:endParaRPr lang="cs-CZ" sz="2500" b="1" kern="1200" dirty="0"/>
        </a:p>
      </dsp:txBody>
      <dsp:txXfrm>
        <a:off x="1026957" y="2088234"/>
        <a:ext cx="2741623" cy="1512162"/>
      </dsp:txXfrm>
    </dsp:sp>
    <dsp:sp modelId="{FA9E7BD7-42ED-4C55-84F2-2C5C6AECA202}">
      <dsp:nvSpPr>
        <dsp:cNvPr id="0" name=""/>
        <dsp:cNvSpPr/>
      </dsp:nvSpPr>
      <dsp:spPr>
        <a:xfrm>
          <a:off x="399433" y="2232245"/>
          <a:ext cx="1256748" cy="12241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CAB83B-F8A4-4771-ACF8-C9EAAC29442D}">
      <dsp:nvSpPr>
        <dsp:cNvPr id="0" name=""/>
        <dsp:cNvSpPr/>
      </dsp:nvSpPr>
      <dsp:spPr>
        <a:xfrm>
          <a:off x="666906" y="3528395"/>
          <a:ext cx="3088441" cy="13501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7322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/>
            <a:t>IMPLEMENTAČNÍ ČÁST</a:t>
          </a:r>
          <a:endParaRPr lang="cs-CZ" sz="2500" b="1" kern="1200" dirty="0"/>
        </a:p>
      </dsp:txBody>
      <dsp:txXfrm>
        <a:off x="666906" y="3528395"/>
        <a:ext cx="3088441" cy="1350145"/>
      </dsp:txXfrm>
    </dsp:sp>
    <dsp:sp modelId="{9373A5E8-717E-492D-80F5-30A5BC7F0B14}">
      <dsp:nvSpPr>
        <dsp:cNvPr id="0" name=""/>
        <dsp:cNvSpPr/>
      </dsp:nvSpPr>
      <dsp:spPr>
        <a:xfrm>
          <a:off x="78191" y="3568887"/>
          <a:ext cx="1217952" cy="12556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46A1-57A5-4773-B828-A9EBF8B0843B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66C09-0801-4BFA-B542-BD3CCC5E99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598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43348BF-367C-4450-A185-1A482507836F}" type="datetimeFigureOut">
              <a:rPr lang="en-US"/>
              <a:pPr>
                <a:defRPr/>
              </a:pPr>
              <a:t>10/10/2016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2D899CE-BE7F-4E12-BE5B-2BA519AE809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88263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1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ADC8AA-8A03-4942-AE99-5212F9C3FE7B}" type="slidenum">
              <a:rPr lang="en-US" altLang="cs-CZ"/>
              <a:pPr/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05756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6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14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16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719E2-296C-435B-A7BC-79E6AB304246}" type="slidenum">
              <a:rPr lang="en-US" altLang="cs-CZ"/>
              <a:pPr/>
              <a:t>19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973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8E2ED-BC48-4160-A78D-92522F643701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C2587-ABEE-49C7-A666-240DCA5CCD6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C490C-64CD-4F39-BF45-CB533E7DE61F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6B678-4810-4267-8959-A43BC0EEB2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3BA83-ABE4-438D-9CFC-C5AFCA854EE7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0EA17-5B53-4EC7-B5AE-DF6E494A682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42CC-44F5-4B3B-A107-30D95A07654F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416A7-409D-486D-8673-DD66A18DAC4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E32A-2EE4-41C8-97D0-0164F4283FF1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BFACF-D71A-480E-8B01-FD3A977D176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2CA3-5EBB-4CBF-8F98-1CF8E9E6D867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3F3BB-0A36-44E6-AA76-C7D39540187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FC3A1-7FB6-438E-AB9C-724EA8039DE1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5CAA4-A692-41B4-8F0C-29219D9B46F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C809F-58D2-43AE-9E45-C7E0F5C7EEC8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0DFC5-EA63-4B5F-811E-92BCDD4FF84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50D4C-67A6-4A41-8283-5A57B77455F9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3D649-C705-47AC-9317-DCB7986C514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480E-313A-4C16-B289-A20D7D4D0880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DBAEB-F84A-487E-8068-DCA6FBEDCB5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3FC63-C3C4-4279-A04B-F3BADD11D12B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325AC-FC0D-4FBA-BAF7-D49A5638FD4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19CA30-367B-4786-ADB8-454A2DE950A7}" type="datetimeFigureOut">
              <a:rPr lang="cs-CZ"/>
              <a:pPr>
                <a:defRPr/>
              </a:pPr>
              <a:t>10.10.2016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4A8D1804-A5A7-4BDF-A234-B0C43374ADC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omas.sykora@mepco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ela.hruskova@mepco.cz" TargetMode="External"/><Relationship Id="rId4" Type="http://schemas.openxmlformats.org/officeDocument/2006/relationships/hyperlink" Target="mailto:tosovska@mubela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87562" y="5661248"/>
            <a:ext cx="4968875" cy="10080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 smtClean="0">
                <a:latin typeface="Verdana"/>
                <a:ea typeface="+mn-ea"/>
                <a:cs typeface="Verdana"/>
              </a:rPr>
              <a:t>12. října 2016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 smtClean="0">
                <a:latin typeface="Verdana"/>
                <a:ea typeface="+mn-ea"/>
                <a:cs typeface="Verdana"/>
              </a:rPr>
              <a:t>Bělá pod Bezdězem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400" dirty="0">
              <a:latin typeface="Verdana"/>
              <a:ea typeface="+mn-ea"/>
              <a:cs typeface="Verdana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0" y="1700213"/>
            <a:ext cx="9144000" cy="1125537"/>
          </a:xfrm>
          <a:prstGeom prst="rect">
            <a:avLst/>
          </a:prstGeom>
          <a:solidFill>
            <a:srgbClr val="F79646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Strategický plán rozvoje města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Bělá pod Bezdězem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06863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800" b="1" dirty="0" smtClean="0">
                <a:latin typeface="Verdana" pitchFamily="34" charset="0"/>
              </a:rPr>
              <a:t>Vstupní seminář pro veřejnost a zastupitele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230" y="4221088"/>
            <a:ext cx="1693540" cy="1318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512" y="2132856"/>
            <a:ext cx="8784976" cy="11255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Postup tvorby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strategického plánu</a:t>
            </a:r>
          </a:p>
        </p:txBody>
      </p:sp>
    </p:spTree>
    <p:extLst>
      <p:ext uri="{BB962C8B-B14F-4D97-AF65-F5344CB8AC3E}">
        <p14:creationId xmlns:p14="http://schemas.microsoft.com/office/powerpoint/2010/main" val="16461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Realizační tým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29228" y="1165820"/>
            <a:ext cx="8229600" cy="51435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0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2088956"/>
            <a:ext cx="1872208" cy="2554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REALIZAČNÍ TÝM</a:t>
            </a:r>
          </a:p>
          <a:p>
            <a:pPr algn="ctr"/>
            <a:r>
              <a:rPr lang="cs-CZ" sz="1400" dirty="0" smtClean="0"/>
              <a:t>Politický gestor</a:t>
            </a:r>
          </a:p>
          <a:p>
            <a:pPr algn="ctr"/>
            <a:r>
              <a:rPr lang="cs-CZ" sz="1400" dirty="0" smtClean="0"/>
              <a:t>Manažer strategie</a:t>
            </a:r>
            <a:endParaRPr lang="cs-CZ" dirty="0"/>
          </a:p>
          <a:p>
            <a:pPr algn="ctr"/>
            <a:r>
              <a:rPr lang="cs-CZ" dirty="0" smtClean="0"/>
              <a:t>A</a:t>
            </a:r>
          </a:p>
          <a:p>
            <a:pPr algn="ctr"/>
            <a:r>
              <a:rPr lang="cs-CZ" dirty="0" smtClean="0"/>
              <a:t>ZPRACOVATEL</a:t>
            </a:r>
          </a:p>
          <a:p>
            <a:pPr algn="ctr"/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351341" y="5230593"/>
            <a:ext cx="5014176" cy="62636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Odbory města</a:t>
            </a:r>
            <a:endParaRPr lang="en-US" sz="2000" dirty="0"/>
          </a:p>
        </p:txBody>
      </p:sp>
      <p:sp>
        <p:nvSpPr>
          <p:cNvPr id="7" name="Obdélník 6"/>
          <p:cNvSpPr/>
          <p:nvPr/>
        </p:nvSpPr>
        <p:spPr>
          <a:xfrm>
            <a:off x="2858429" y="908720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Zastupitelstvo a Rada města</a:t>
            </a:r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2820282" y="2103544"/>
            <a:ext cx="2520280" cy="1002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Řídící skupina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2843808" y="3601123"/>
            <a:ext cx="2520280" cy="1042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skupina</a:t>
            </a:r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1259632" y="1232756"/>
            <a:ext cx="1471619" cy="6840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288538" y="2580367"/>
            <a:ext cx="428216" cy="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118569" y="1666274"/>
            <a:ext cx="1" cy="3881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266348" y="4080218"/>
            <a:ext cx="428216" cy="0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5796136" y="2103544"/>
            <a:ext cx="2520280" cy="1002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2"/>
                </a:solidFill>
              </a:rPr>
              <a:t>starostka, místostarosta, tajemník, </a:t>
            </a:r>
            <a:r>
              <a:rPr lang="cs-CZ" dirty="0" err="1" smtClean="0">
                <a:solidFill>
                  <a:schemeClr val="tx2"/>
                </a:solidFill>
              </a:rPr>
              <a:t>ved</a:t>
            </a:r>
            <a:r>
              <a:rPr lang="cs-CZ" dirty="0" smtClean="0">
                <a:solidFill>
                  <a:schemeClr val="tx2"/>
                </a:solidFill>
              </a:rPr>
              <a:t>. ORMM, </a:t>
            </a:r>
            <a:r>
              <a:rPr lang="cs-CZ" dirty="0" err="1" smtClean="0">
                <a:solidFill>
                  <a:schemeClr val="tx2"/>
                </a:solidFill>
              </a:rPr>
              <a:t>ved</a:t>
            </a:r>
            <a:r>
              <a:rPr lang="cs-CZ" dirty="0" smtClean="0">
                <a:solidFill>
                  <a:schemeClr val="tx2"/>
                </a:solidFill>
              </a:rPr>
              <a:t>. FO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796136" y="3517093"/>
            <a:ext cx="2520280" cy="1126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2"/>
                </a:solidFill>
              </a:rPr>
              <a:t>ŘS + </a:t>
            </a:r>
            <a:r>
              <a:rPr lang="cs-CZ" dirty="0" err="1" smtClean="0">
                <a:solidFill>
                  <a:schemeClr val="tx2"/>
                </a:solidFill>
              </a:rPr>
              <a:t>ved</a:t>
            </a:r>
            <a:r>
              <a:rPr lang="cs-CZ" dirty="0" smtClean="0">
                <a:solidFill>
                  <a:schemeClr val="tx2"/>
                </a:solidFill>
              </a:rPr>
              <a:t>. SO, 1 zástupce za každou stranu, </a:t>
            </a:r>
            <a:r>
              <a:rPr lang="cs-CZ" dirty="0" err="1" smtClean="0">
                <a:solidFill>
                  <a:schemeClr val="tx2"/>
                </a:solidFill>
              </a:rPr>
              <a:t>řed</a:t>
            </a:r>
            <a:r>
              <a:rPr lang="cs-CZ" dirty="0" smtClean="0">
                <a:solidFill>
                  <a:schemeClr val="tx2"/>
                </a:solidFill>
              </a:rPr>
              <a:t>. ZŠ, MŠ, TS, Lesů, MKZ 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104339" y="3208128"/>
            <a:ext cx="1" cy="3881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1259632" y="4737302"/>
            <a:ext cx="1" cy="3881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4090170" y="4716534"/>
            <a:ext cx="1" cy="3881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454455" y="2604928"/>
            <a:ext cx="227787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5454455" y="2744160"/>
            <a:ext cx="227787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5456629" y="4221088"/>
            <a:ext cx="227787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456629" y="4080218"/>
            <a:ext cx="227787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323528" y="5923141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Kontaktní osoba = manažer strategie: Ing. Jana Vltavská, vedoucí ORMM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7456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Jak vypadá strategický plán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024653"/>
              </p:ext>
            </p:extLst>
          </p:nvPr>
        </p:nvGraphicFramePr>
        <p:xfrm>
          <a:off x="251520" y="980728"/>
          <a:ext cx="381642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58147"/>
              </p:ext>
            </p:extLst>
          </p:nvPr>
        </p:nvGraphicFramePr>
        <p:xfrm>
          <a:off x="3995936" y="1124744"/>
          <a:ext cx="4949582" cy="469501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791"/>
                <a:gridCol w="2474791"/>
              </a:tblGrid>
              <a:tr h="576064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cs-CZ" sz="2000" b="1" dirty="0" smtClean="0"/>
                        <a:t>KROKY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cs-CZ" sz="2000" b="1" baseline="0" dirty="0" smtClean="0"/>
                        <a:t>VÝSTUPY</a:t>
                      </a:r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analýza</a:t>
                      </a:r>
                      <a:r>
                        <a:rPr lang="cs-CZ" sz="1600" baseline="0" dirty="0" smtClean="0"/>
                        <a:t> dat (statistiky)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kvantitativní a kvalitativní analýza (rozhovory s klíčovými aktéry , dotazníky)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soc.-</a:t>
                      </a:r>
                      <a:r>
                        <a:rPr lang="cs-CZ" sz="1600" dirty="0" err="1" smtClean="0"/>
                        <a:t>ek</a:t>
                      </a:r>
                      <a:r>
                        <a:rPr lang="cs-CZ" sz="1600" dirty="0" smtClean="0"/>
                        <a:t>.</a:t>
                      </a:r>
                      <a:r>
                        <a:rPr lang="cs-CZ" sz="1600" baseline="0" dirty="0" smtClean="0"/>
                        <a:t> analýza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PESTEL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analýza dokumentů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analýza rizik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SWOT</a:t>
                      </a:r>
                    </a:p>
                  </a:txBody>
                  <a:tcPr/>
                </a:tc>
              </a:tr>
              <a:tr h="144016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východisk</a:t>
                      </a:r>
                      <a:r>
                        <a:rPr lang="cs-CZ" sz="1600" baseline="0" dirty="0" smtClean="0"/>
                        <a:t>a z analýzy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návrhy členů PS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veřejné projednání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územní plán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priority </a:t>
                      </a:r>
                      <a:r>
                        <a:rPr lang="cs-CZ" sz="1600" baseline="0" dirty="0" err="1" smtClean="0"/>
                        <a:t>stakeholderů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vize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pilíře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cíle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opatření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indikátory</a:t>
                      </a:r>
                      <a:endParaRPr lang="cs-CZ" sz="1600" dirty="0"/>
                    </a:p>
                  </a:txBody>
                  <a:tcPr/>
                </a:tc>
              </a:tr>
              <a:tr h="86308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zohlednění</a:t>
                      </a:r>
                      <a:r>
                        <a:rPr lang="cs-CZ" sz="1600" baseline="0" dirty="0" smtClean="0"/>
                        <a:t> organizační struktury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baseline="0" dirty="0" smtClean="0"/>
                        <a:t>zohlednění  vnitřních předpisů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nastavení procesů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nastavení procesu vyhodnocování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nastavení procesu</a:t>
                      </a:r>
                      <a:r>
                        <a:rPr lang="cs-CZ" sz="1600" baseline="0" dirty="0" smtClean="0"/>
                        <a:t> tvorby akčních plánů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sz="1600" dirty="0" smtClean="0"/>
                        <a:t>řízení změn strategie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95536" y="209772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zpracovatel za účasti města</a:t>
            </a:r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5576" y="3356992"/>
            <a:ext cx="108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PS a město za koordinace zpracovatele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5536" y="486916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zpracovatel ve spolupráci s městem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743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Harmonogram tvorby strategického plánu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30657" y="836712"/>
            <a:ext cx="8229600" cy="51435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4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27127"/>
              </p:ext>
            </p:extLst>
          </p:nvPr>
        </p:nvGraphicFramePr>
        <p:xfrm>
          <a:off x="179509" y="1052736"/>
          <a:ext cx="8811034" cy="5105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5"/>
                <a:gridCol w="2112519"/>
                <a:gridCol w="381888"/>
                <a:gridCol w="381887"/>
                <a:gridCol w="381887"/>
                <a:gridCol w="381887"/>
                <a:gridCol w="381887"/>
                <a:gridCol w="381887"/>
                <a:gridCol w="381887"/>
                <a:gridCol w="381887"/>
                <a:gridCol w="381887"/>
                <a:gridCol w="381887"/>
                <a:gridCol w="381887"/>
                <a:gridCol w="409522"/>
              </a:tblGrid>
              <a:tr h="395567">
                <a:tc gridSpan="2"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Rok</a:t>
                      </a:r>
                      <a:endParaRPr lang="cs-CZ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2016</a:t>
                      </a:r>
                      <a:endParaRPr lang="cs-CZ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2017</a:t>
                      </a:r>
                      <a:endParaRPr lang="cs-CZ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90329">
                <a:tc gridSpan="2">
                  <a:txBody>
                    <a:bodyPr/>
                    <a:lstStyle/>
                    <a:p>
                      <a:pPr algn="r"/>
                      <a:r>
                        <a:rPr lang="cs-CZ" sz="1200" b="1" dirty="0" smtClean="0"/>
                        <a:t>Měsíc</a:t>
                      </a:r>
                      <a:endParaRPr lang="cs-CZ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07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08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09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10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11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12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01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02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03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04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05</a:t>
                      </a:r>
                      <a:endParaRPr lang="cs-CZ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06</a:t>
                      </a:r>
                      <a:endParaRPr lang="cs-CZ" sz="1200" b="1" dirty="0"/>
                    </a:p>
                  </a:txBody>
                  <a:tcPr anchor="ctr"/>
                </a:tc>
              </a:tr>
              <a:tr h="390329"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Nastavení</a:t>
                      </a:r>
                      <a:r>
                        <a:rPr lang="cs-CZ" b="1" baseline="0" dirty="0" smtClean="0"/>
                        <a:t> postupu prací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6831">
                <a:tc>
                  <a:txBody>
                    <a:bodyPr/>
                    <a:lstStyle/>
                    <a:p>
                      <a:r>
                        <a:rPr lang="cs-CZ" sz="1600" b="0" i="1" dirty="0" smtClean="0"/>
                        <a:t>zapojení veřejnosti:</a:t>
                      </a:r>
                      <a:endParaRPr lang="cs-CZ" sz="1600" b="0" i="1" dirty="0"/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vstupní</a:t>
                      </a:r>
                      <a:r>
                        <a:rPr lang="cs-CZ" sz="1600" b="0" i="1" baseline="0" dirty="0" smtClean="0"/>
                        <a:t> seminář</a:t>
                      </a:r>
                      <a:endParaRPr lang="cs-CZ" sz="1600" b="0" i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6831">
                <a:tc>
                  <a:txBody>
                    <a:bodyPr/>
                    <a:lstStyle/>
                    <a:p>
                      <a:r>
                        <a:rPr lang="cs-CZ" sz="1600" b="0" i="1" dirty="0" smtClean="0"/>
                        <a:t>zapojení týmu:</a:t>
                      </a:r>
                      <a:endParaRPr lang="cs-CZ" sz="1600" b="0" i="1" dirty="0"/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ustavení</a:t>
                      </a:r>
                      <a:r>
                        <a:rPr lang="cs-CZ" sz="1600" b="0" i="1" baseline="0" dirty="0" smtClean="0"/>
                        <a:t> Řídicí skupiny a pracovní skupiny, vstupní seminář pro interní tým</a:t>
                      </a:r>
                      <a:endParaRPr lang="cs-CZ" sz="1600" b="0" i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Analytická</a:t>
                      </a:r>
                      <a:r>
                        <a:rPr lang="cs-CZ" b="1" baseline="0" dirty="0" smtClean="0"/>
                        <a:t> část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Dotazníky,</a:t>
                      </a:r>
                      <a:r>
                        <a:rPr lang="cs-CZ" baseline="0" dirty="0" smtClean="0"/>
                        <a:t> data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6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zapojení veřejnosti:</a:t>
                      </a:r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dotazníkové šetření, hledání „10 P“,  veřejné projednání :</a:t>
                      </a:r>
                      <a:r>
                        <a:rPr lang="cs-CZ" sz="1600" b="0" i="1" baseline="0" dirty="0" smtClean="0"/>
                        <a:t> analytická zjištění</a:t>
                      </a:r>
                      <a:endParaRPr lang="cs-CZ" sz="1600" b="0" i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6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zapojení týmu:</a:t>
                      </a:r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setkání PS a ŘS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Návrhová část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Cíle,</a:t>
                      </a:r>
                      <a:r>
                        <a:rPr lang="cs-CZ" baseline="0" dirty="0" smtClean="0"/>
                        <a:t> opatření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6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zapojení veřejnosti:</a:t>
                      </a:r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veřejné projednání</a:t>
                      </a:r>
                      <a:r>
                        <a:rPr lang="cs-CZ" sz="1600" b="0" i="1" baseline="0" dirty="0" smtClean="0"/>
                        <a:t> návrhů, vč. sběru připomínek a doporučení</a:t>
                      </a:r>
                      <a:endParaRPr lang="cs-CZ" sz="1600" b="0" i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6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zapojení týmu:</a:t>
                      </a:r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setkání PS a ŘS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Implementační část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56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zapojení veřejnosti:</a:t>
                      </a:r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finální</a:t>
                      </a:r>
                      <a:r>
                        <a:rPr lang="cs-CZ" sz="1600" b="0" i="1" baseline="0" dirty="0" smtClean="0"/>
                        <a:t> schvalování na ZM</a:t>
                      </a:r>
                      <a:endParaRPr lang="cs-CZ" sz="1600" b="0" i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90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zapojení týmu:</a:t>
                      </a:r>
                    </a:p>
                  </a:txBody>
                  <a:tcPr anchor="ctr"/>
                </a:tc>
                <a:tc gridSpan="1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1" dirty="0" smtClean="0"/>
                        <a:t>setkání PS a ŘS, proškolení gestorů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8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512" y="2132856"/>
            <a:ext cx="8784976" cy="11255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Možnosti zapojení veřejnosti</a:t>
            </a:r>
          </a:p>
        </p:txBody>
      </p:sp>
    </p:spTree>
    <p:extLst>
      <p:ext uri="{BB962C8B-B14F-4D97-AF65-F5344CB8AC3E}">
        <p14:creationId xmlns:p14="http://schemas.microsoft.com/office/powerpoint/2010/main" val="29003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Jak se zapojit do procesu přípravy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29228" y="995801"/>
            <a:ext cx="82296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účast na veřejných projednáních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>
                <a:ea typeface="ＭＳ Ｐゴシック" pitchFamily="34" charset="-128"/>
              </a:rPr>
              <a:t>po analytické části – </a:t>
            </a:r>
            <a:r>
              <a:rPr lang="cs-CZ" altLang="cs-CZ" b="1" dirty="0" smtClean="0">
                <a:ea typeface="ＭＳ Ｐゴシック" pitchFamily="34" charset="-128"/>
              </a:rPr>
              <a:t>prosinec/leden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dirty="0" smtClean="0">
                <a:ea typeface="ＭＳ Ｐゴシック" pitchFamily="34" charset="-128"/>
              </a:rPr>
              <a:t>po návrhové části – </a:t>
            </a:r>
            <a:r>
              <a:rPr lang="cs-CZ" altLang="cs-CZ" b="1" dirty="0" smtClean="0">
                <a:ea typeface="ＭＳ Ｐゴシック" pitchFamily="34" charset="-128"/>
              </a:rPr>
              <a:t>duben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možnost seznámení se s pracovní </a:t>
            </a:r>
            <a:r>
              <a:rPr lang="cs-CZ" altLang="cs-CZ" sz="2800" dirty="0">
                <a:ea typeface="ＭＳ Ｐゴシック" pitchFamily="34" charset="-128"/>
              </a:rPr>
              <a:t>verzí a zaslání </a:t>
            </a:r>
            <a:r>
              <a:rPr lang="cs-CZ" altLang="cs-CZ" sz="2800" dirty="0" smtClean="0">
                <a:ea typeface="ＭＳ Ｐゴシック" pitchFamily="34" charset="-128"/>
              </a:rPr>
              <a:t>připomínek před finálním schválením přítomnost na jednání Zastupitelstva města – </a:t>
            </a:r>
            <a:r>
              <a:rPr lang="cs-CZ" altLang="cs-CZ" sz="2800" b="1" dirty="0" smtClean="0">
                <a:ea typeface="ＭＳ Ｐゴシック" pitchFamily="34" charset="-128"/>
              </a:rPr>
              <a:t>duben/květen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vyplnění dotazníku – </a:t>
            </a:r>
            <a:r>
              <a:rPr lang="cs-CZ" altLang="cs-CZ" sz="2800" b="1" dirty="0" smtClean="0">
                <a:ea typeface="ＭＳ Ｐゴシック" pitchFamily="34" charset="-128"/>
              </a:rPr>
              <a:t>v průběhu října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spolupráce na definování „10 P“ – </a:t>
            </a:r>
            <a:r>
              <a:rPr lang="cs-CZ" altLang="cs-CZ" sz="2800" b="1" dirty="0" smtClean="0">
                <a:ea typeface="ＭＳ Ｐゴシック" pitchFamily="34" charset="-128"/>
              </a:rPr>
              <a:t>DNES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oficiální informace od města (web, tištěná média, místní rozhlas) – </a:t>
            </a:r>
            <a:r>
              <a:rPr lang="cs-CZ" altLang="cs-CZ" sz="2800" b="1" dirty="0" smtClean="0">
                <a:ea typeface="ＭＳ Ｐゴシック" pitchFamily="34" charset="-128"/>
              </a:rPr>
              <a:t>průběžně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účast na jednání Zastupitelstva města – </a:t>
            </a:r>
            <a:r>
              <a:rPr lang="cs-CZ" altLang="cs-CZ" sz="2800" b="1" dirty="0" smtClean="0">
                <a:ea typeface="ＭＳ Ｐゴシック" pitchFamily="34" charset="-128"/>
              </a:rPr>
              <a:t>červenec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0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20" y="541734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altLang="cs-CZ" sz="2200" b="1" dirty="0">
                <a:solidFill>
                  <a:srgbClr val="FF9933"/>
                </a:solidFill>
              </a:rPr>
              <a:t>PROSÍME, VYUŽIJTE MOŽNOSTI PŘIPOMÍNKOVÁNÍ </a:t>
            </a:r>
            <a:r>
              <a:rPr lang="cs-CZ" altLang="cs-CZ" sz="2200" b="1" dirty="0" smtClean="0">
                <a:solidFill>
                  <a:srgbClr val="FF9933"/>
                </a:solidFill>
              </a:rPr>
              <a:t/>
            </a:r>
            <a:br>
              <a:rPr lang="cs-CZ" altLang="cs-CZ" sz="2200" b="1" dirty="0" smtClean="0">
                <a:solidFill>
                  <a:srgbClr val="FF9933"/>
                </a:solidFill>
              </a:rPr>
            </a:br>
            <a:r>
              <a:rPr lang="cs-CZ" altLang="cs-CZ" sz="2200" b="1" dirty="0" smtClean="0">
                <a:solidFill>
                  <a:srgbClr val="FF9933"/>
                </a:solidFill>
              </a:rPr>
              <a:t>V PRŮBĚHU TVORBY DOKUMENTU, </a:t>
            </a:r>
            <a:r>
              <a:rPr lang="cs-CZ" altLang="cs-CZ" sz="2200" b="1" dirty="0">
                <a:solidFill>
                  <a:srgbClr val="FF9933"/>
                </a:solidFill>
              </a:rPr>
              <a:t>NIKOLIV AŽ SAMOTNÉHO FINÁLNÍHO VÝSTUPU NA KONCI CELÉHO PROCESU </a:t>
            </a:r>
          </a:p>
        </p:txBody>
      </p:sp>
    </p:spTree>
    <p:extLst>
      <p:ext uri="{BB962C8B-B14F-4D97-AF65-F5344CB8AC3E}">
        <p14:creationId xmlns:p14="http://schemas.microsoft.com/office/powerpoint/2010/main" val="122805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512" y="2132856"/>
            <a:ext cx="8784976" cy="11255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Kulaté stoly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60 minut na diskusi a spolupráci</a:t>
            </a:r>
          </a:p>
        </p:txBody>
      </p:sp>
    </p:spTree>
    <p:extLst>
      <p:ext uri="{BB962C8B-B14F-4D97-AF65-F5344CB8AC3E}">
        <p14:creationId xmlns:p14="http://schemas.microsoft.com/office/powerpoint/2010/main" val="3638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Definování „10 P“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23528" y="995801"/>
            <a:ext cx="8496944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Cíl: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nalézt </a:t>
            </a:r>
            <a:r>
              <a:rPr lang="cs-CZ" altLang="cs-CZ" sz="2400" b="1" u="sng" dirty="0" smtClean="0">
                <a:ea typeface="ＭＳ Ｐゴシック" pitchFamily="34" charset="-128"/>
              </a:rPr>
              <a:t>10 klíčových problémů města</a:t>
            </a:r>
            <a:r>
              <a:rPr lang="cs-CZ" altLang="cs-CZ" sz="2400" dirty="0" smtClean="0">
                <a:ea typeface="ＭＳ Ｐゴシック" pitchFamily="34" charset="-128"/>
              </a:rPr>
              <a:t> z pohledu občanů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Způsob práce: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u="sng" dirty="0" smtClean="0">
                <a:ea typeface="ＭＳ Ｐゴシック" pitchFamily="34" charset="-128"/>
              </a:rPr>
              <a:t>diskusí v menších skupinkách </a:t>
            </a:r>
            <a:r>
              <a:rPr lang="cs-CZ" altLang="cs-CZ" sz="2400" dirty="0" smtClean="0">
                <a:ea typeface="ＭＳ Ｐゴシック" pitchFamily="34" charset="-128"/>
              </a:rPr>
              <a:t>dojít k definování hlavních problémů města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Postup práce:</a:t>
            </a: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r>
              <a:rPr lang="cs-CZ" altLang="cs-CZ" sz="2400" dirty="0" smtClean="0">
                <a:ea typeface="ＭＳ Ｐゴシック" pitchFamily="34" charset="-128"/>
              </a:rPr>
              <a:t>Rozdělení do skupin po 4-5 osobách (5´)</a:t>
            </a: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r>
              <a:rPr lang="cs-CZ" altLang="cs-CZ" sz="2400" dirty="0" smtClean="0">
                <a:ea typeface="ＭＳ Ｐゴシック" pitchFamily="34" charset="-128"/>
              </a:rPr>
              <a:t>Každá skupina volně diskutuje o problémech města (15´) </a:t>
            </a: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r>
              <a:rPr lang="cs-CZ" altLang="cs-CZ" sz="2400" b="1" u="sng" dirty="0" smtClean="0">
                <a:ea typeface="ＭＳ Ｐゴシック" pitchFamily="34" charset="-128"/>
              </a:rPr>
              <a:t>Každá skupina  po diskusi naformuluje 10 stěžejních problémů</a:t>
            </a:r>
            <a:r>
              <a:rPr lang="cs-CZ" altLang="cs-CZ" sz="2400" dirty="0" smtClean="0">
                <a:ea typeface="ＭＳ Ｐゴシック" pitchFamily="34" charset="-128"/>
              </a:rPr>
              <a:t>, jimiž by se město mělo vážně zabývat (10´)</a:t>
            </a:r>
            <a:endParaRPr lang="cs-CZ" altLang="cs-CZ" sz="2000" dirty="0" smtClean="0">
              <a:ea typeface="ＭＳ Ｐゴシック" pitchFamily="34" charset="-128"/>
            </a:endParaRP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r>
              <a:rPr lang="cs-CZ" altLang="cs-CZ" sz="2400" dirty="0" smtClean="0">
                <a:ea typeface="ＭＳ Ｐゴシック" pitchFamily="34" charset="-128"/>
              </a:rPr>
              <a:t>Každá skupina představí svých 10 problémů, které budou souhrnně zaznamenány do společného seznamu (15´)</a:t>
            </a: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r>
              <a:rPr lang="cs-CZ" altLang="cs-CZ" sz="2400" dirty="0" smtClean="0">
                <a:ea typeface="ＭＳ Ｐゴシック" pitchFamily="34" charset="-128"/>
              </a:rPr>
              <a:t>Každý účastník přiděluje 2 hlasy zvoleným problémům (10´)</a:t>
            </a: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r>
              <a:rPr lang="cs-CZ" altLang="cs-CZ" sz="2400" dirty="0" smtClean="0">
                <a:ea typeface="ＭＳ Ｐゴシック" pitchFamily="34" charset="-128"/>
              </a:rPr>
              <a:t>Problémy jsou seřazeny dle četnosti hlasů, 10 nejčetnějších = „10 P“ (5´) </a:t>
            </a: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0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0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Definování „10 P“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23528" y="995801"/>
            <a:ext cx="8496944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>
                <a:ea typeface="ＭＳ Ｐゴシック" pitchFamily="34" charset="-128"/>
              </a:rPr>
              <a:t>Tematické okruhy pro diskusi:</a:t>
            </a:r>
            <a:endParaRPr lang="cs-CZ" altLang="cs-CZ" dirty="0" smtClean="0">
              <a:ea typeface="ＭＳ Ｐゴシック" pitchFamily="34" charset="-128"/>
            </a:endParaRP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životní prostředí, čistota, údržba veřejných prostranství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doprava (vč. </a:t>
            </a:r>
            <a:r>
              <a:rPr lang="cs-CZ" altLang="cs-CZ" dirty="0" err="1" smtClean="0">
                <a:ea typeface="ＭＳ Ｐゴシック" pitchFamily="34" charset="-128"/>
              </a:rPr>
              <a:t>cyklodopravy</a:t>
            </a:r>
            <a:r>
              <a:rPr lang="cs-CZ" altLang="cs-CZ" dirty="0" smtClean="0">
                <a:ea typeface="ＭＳ Ｐゴシック" pitchFamily="34" charset="-128"/>
              </a:rPr>
              <a:t>, parkování, autobusů apod.)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sociální oblast a zdravotnictví (dostupnost služeb)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sport, kultura, cestovní ruch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školství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ekonomika a podnikání ve městě</a:t>
            </a:r>
          </a:p>
          <a:p>
            <a:pPr marL="971550" lvl="1" indent="-51435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cs-CZ" altLang="cs-CZ" dirty="0" smtClean="0">
                <a:ea typeface="ＭＳ Ｐゴシック" pitchFamily="34" charset="-128"/>
              </a:rPr>
              <a:t>fungování městského úřadu, městské policie, spolupráce s občany</a:t>
            </a:r>
            <a:endParaRPr lang="cs-CZ" altLang="cs-CZ" dirty="0" smtClean="0">
              <a:ea typeface="ＭＳ Ｐゴシック" pitchFamily="34" charset="-128"/>
            </a:endParaRP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0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8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512" y="2132856"/>
            <a:ext cx="8784976" cy="11255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Dotazníkové šetření</a:t>
            </a:r>
            <a:endParaRPr lang="cs-CZ" sz="3600" dirty="0" smtClean="0">
              <a:solidFill>
                <a:schemeClr val="accent6"/>
              </a:solidFill>
              <a:latin typeface="Verdana"/>
              <a:ea typeface="+mn-e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135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Program</a:t>
            </a:r>
            <a:endParaRPr lang="en-GB" sz="3600" dirty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32400"/>
          </a:xfrm>
        </p:spPr>
        <p:txBody>
          <a:bodyPr/>
          <a:lstStyle/>
          <a:p>
            <a:pPr marL="514350" indent="-514350" eaLnBrk="1" hangingPunct="1"/>
            <a:endParaRPr lang="cs-CZ" altLang="cs-CZ" dirty="0" smtClean="0">
              <a:ea typeface="ＭＳ Ｐゴシック" pitchFamily="34" charset="-128"/>
            </a:endParaRPr>
          </a:p>
          <a:p>
            <a:pPr marL="514350" indent="-514350" eaLnBrk="1" hangingPunct="1"/>
            <a:r>
              <a:rPr lang="cs-CZ" altLang="cs-CZ" dirty="0" smtClean="0">
                <a:ea typeface="ＭＳ Ｐゴシック" pitchFamily="34" charset="-128"/>
              </a:rPr>
              <a:t>Zahájení</a:t>
            </a:r>
          </a:p>
          <a:p>
            <a:pPr marL="514350" indent="-514350" eaLnBrk="1" hangingPunct="1"/>
            <a:r>
              <a:rPr lang="cs-CZ" altLang="cs-CZ" dirty="0" smtClean="0">
                <a:ea typeface="ＭＳ Ｐゴシック" pitchFamily="34" charset="-128"/>
              </a:rPr>
              <a:t>Proč strategicky plánovat a řídit</a:t>
            </a:r>
          </a:p>
          <a:p>
            <a:pPr marL="514350" indent="-514350" eaLnBrk="1" hangingPunct="1"/>
            <a:r>
              <a:rPr lang="cs-CZ" altLang="cs-CZ" dirty="0" smtClean="0">
                <a:ea typeface="ＭＳ Ｐゴシック" pitchFamily="34" charset="-128"/>
              </a:rPr>
              <a:t>Postup tvorby strategického plánu</a:t>
            </a:r>
          </a:p>
          <a:p>
            <a:pPr marL="514350" indent="-514350" eaLnBrk="1" hangingPunct="1"/>
            <a:r>
              <a:rPr lang="cs-CZ" altLang="cs-CZ" dirty="0" smtClean="0">
                <a:ea typeface="ＭＳ Ｐゴシック" pitchFamily="34" charset="-128"/>
              </a:rPr>
              <a:t>Možnosti zapojení veřejnosti</a:t>
            </a:r>
          </a:p>
          <a:p>
            <a:pPr marL="514350" indent="-514350" eaLnBrk="1" hangingPunct="1"/>
            <a:r>
              <a:rPr lang="cs-CZ" altLang="cs-CZ" dirty="0" smtClean="0">
                <a:ea typeface="ＭＳ Ｐゴシック" pitchFamily="34" charset="-128"/>
              </a:rPr>
              <a:t>Kulaté stoly</a:t>
            </a:r>
          </a:p>
          <a:p>
            <a:pPr marL="514350" indent="-514350" eaLnBrk="1" hangingPunct="1"/>
            <a:r>
              <a:rPr lang="cs-CZ" altLang="cs-CZ" dirty="0" smtClean="0">
                <a:ea typeface="ＭＳ Ｐゴシック" pitchFamily="34" charset="-128"/>
              </a:rPr>
              <a:t>Dotazníkové šetření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en-GB" altLang="cs-CZ" dirty="0" smtClean="0">
              <a:ea typeface="ＭＳ Ｐゴシック" pitchFamily="34" charset="-12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Dotazníkové šetření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23528" y="995801"/>
            <a:ext cx="8496944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Cíl: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získat od široké veřejnosti co nejvíce podnětů ke zlepšování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zjištění budou zohledněna ve strategickém plánu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Způsob a místo distribuce: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tištěná verze: veřejná místa (</a:t>
            </a:r>
            <a:r>
              <a:rPr lang="cs-CZ" altLang="cs-CZ" sz="2400" dirty="0" err="1" smtClean="0">
                <a:ea typeface="ＭＳ Ｐゴシック" pitchFamily="34" charset="-128"/>
              </a:rPr>
              <a:t>MěÚ</a:t>
            </a:r>
            <a:r>
              <a:rPr lang="cs-CZ" altLang="cs-CZ" sz="2400" dirty="0" smtClean="0">
                <a:ea typeface="ＭＳ Ｐゴシック" pitchFamily="34" charset="-128"/>
              </a:rPr>
              <a:t>, ZŠ, MŠ, kino, zámek)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elektronická verze: web města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800" dirty="0">
                <a:ea typeface="ＭＳ Ｐゴシック" pitchFamily="34" charset="-128"/>
              </a:rPr>
              <a:t>Způsob </a:t>
            </a:r>
            <a:r>
              <a:rPr lang="cs-CZ" altLang="cs-CZ" sz="2800" dirty="0" smtClean="0">
                <a:ea typeface="ＭＳ Ｐゴシック" pitchFamily="34" charset="-128"/>
              </a:rPr>
              <a:t>sběru: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v místech distribuce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osobně na </a:t>
            </a:r>
            <a:r>
              <a:rPr lang="cs-CZ" altLang="cs-CZ" sz="2400" dirty="0" err="1" smtClean="0">
                <a:ea typeface="ＭＳ Ｐゴシック" pitchFamily="34" charset="-128"/>
              </a:rPr>
              <a:t>MěÚ</a:t>
            </a:r>
            <a:r>
              <a:rPr lang="cs-CZ" altLang="cs-CZ" sz="2400" dirty="0" smtClean="0">
                <a:ea typeface="ＭＳ Ｐゴシック" pitchFamily="34" charset="-128"/>
              </a:rPr>
              <a:t>, </a:t>
            </a:r>
            <a:r>
              <a:rPr lang="cs-CZ" altLang="cs-CZ" sz="2400" dirty="0" err="1" smtClean="0">
                <a:ea typeface="ＭＳ Ｐゴシック" pitchFamily="34" charset="-128"/>
              </a:rPr>
              <a:t>kacelář</a:t>
            </a:r>
            <a:r>
              <a:rPr lang="cs-CZ" altLang="cs-CZ" sz="2400" dirty="0" smtClean="0">
                <a:ea typeface="ＭＳ Ｐゴシック" pitchFamily="34" charset="-128"/>
              </a:rPr>
              <a:t> </a:t>
            </a:r>
            <a:r>
              <a:rPr lang="cs-CZ" altLang="cs-CZ" sz="2400" dirty="0" err="1" smtClean="0">
                <a:ea typeface="ＭＳ Ｐゴシック" pitchFamily="34" charset="-128"/>
              </a:rPr>
              <a:t>ved</a:t>
            </a:r>
            <a:r>
              <a:rPr lang="cs-CZ" altLang="cs-CZ" sz="2400" dirty="0" smtClean="0">
                <a:ea typeface="ＭＳ Ｐゴシック" pitchFamily="34" charset="-128"/>
              </a:rPr>
              <a:t>. OMM (Ing. Jana Vltavská)</a:t>
            </a:r>
            <a:endParaRPr lang="cs-CZ" altLang="cs-CZ" sz="2400" dirty="0"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Termín vyplnění: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>
                <a:ea typeface="ＭＳ Ｐゴシック" pitchFamily="34" charset="-128"/>
              </a:rPr>
              <a:t>do 31. </a:t>
            </a:r>
            <a:r>
              <a:rPr lang="cs-CZ" altLang="cs-CZ" sz="2400" dirty="0" smtClean="0">
                <a:ea typeface="ＭＳ Ｐゴシック" pitchFamily="34" charset="-128"/>
              </a:rPr>
              <a:t>října 2016</a:t>
            </a:r>
            <a:endParaRPr lang="cs-CZ" altLang="cs-CZ" sz="2400" dirty="0">
              <a:ea typeface="ＭＳ Ｐゴシック" pitchFamily="34" charset="-128"/>
            </a:endParaRPr>
          </a:p>
          <a:p>
            <a:pPr marL="914400" lvl="1" indent="-457200" eaLnBrk="1" hangingPunct="1">
              <a:lnSpc>
                <a:spcPct val="80000"/>
              </a:lnSpc>
              <a:buAutoNum type="arabicPeriod"/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0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7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1268760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Děkujeme za pozornost 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83568" y="4797152"/>
            <a:ext cx="3451023" cy="1584176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b="1" dirty="0" smtClean="0">
                <a:ea typeface="ＭＳ Ｐゴシック" pitchFamily="34" charset="-128"/>
              </a:rPr>
              <a:t>Ing. Tomáš Sýkora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výkonný ředitel MEPCO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dirty="0" smtClean="0">
                <a:ea typeface="ＭＳ Ｐゴシック" pitchFamily="34" charset="-128"/>
                <a:hlinkClick r:id="rId2"/>
              </a:rPr>
              <a:t>tomas.sykora@mepco.cz</a:t>
            </a: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tel.: 604 584 637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cs-CZ" altLang="cs-CZ" sz="2400" dirty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683568" y="2773297"/>
            <a:ext cx="345102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b="1" dirty="0" smtClean="0">
                <a:ea typeface="ＭＳ Ｐゴシック" pitchFamily="34" charset="-128"/>
              </a:rPr>
              <a:t>Jitka Tošovská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starostka města </a:t>
            </a:r>
            <a:r>
              <a:rPr lang="cs-CZ" altLang="cs-CZ" sz="2400" dirty="0" smtClean="0">
                <a:ea typeface="ＭＳ Ｐゴシック" pitchFamily="34" charset="-128"/>
                <a:hlinkClick r:id="rId4"/>
              </a:rPr>
              <a:t>tosovska@mubela.cz</a:t>
            </a: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tel.: 724 388 596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cs-CZ" altLang="cs-CZ" sz="2400" dirty="0"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4283968" y="2773297"/>
            <a:ext cx="345102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b="1" dirty="0" smtClean="0">
                <a:ea typeface="ＭＳ Ｐゴシック" pitchFamily="34" charset="-128"/>
              </a:rPr>
              <a:t>Ing. Jana Vltavská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vedoucí ORMM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  <a:hlinkClick r:id="rId4"/>
              </a:rPr>
              <a:t>vltavska@mubela.cz</a:t>
            </a: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tel.: 730 585 986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cs-CZ" altLang="cs-CZ" sz="2400" dirty="0">
              <a:ea typeface="ＭＳ Ｐゴシック" pitchFamily="34" charset="-128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283968" y="4725144"/>
            <a:ext cx="386475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b="1" dirty="0" smtClean="0">
                <a:ea typeface="ＭＳ Ｐゴシック" pitchFamily="34" charset="-128"/>
              </a:rPr>
              <a:t>Mgr. Nela Hrušková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projektový manažer MEPCO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  <a:hlinkClick r:id="rId5"/>
              </a:rPr>
              <a:t>nela.hruskova@mepco.cz</a:t>
            </a: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cs-CZ" altLang="cs-CZ" sz="2400" dirty="0" smtClean="0">
                <a:ea typeface="ＭＳ Ｐゴシック" pitchFamily="34" charset="-128"/>
              </a:rPr>
              <a:t>tel.: 603 580 690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cs-CZ" altLang="cs-CZ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27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512" y="2132856"/>
            <a:ext cx="8784976" cy="11255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Zahájení</a:t>
            </a:r>
          </a:p>
        </p:txBody>
      </p:sp>
    </p:spTree>
    <p:extLst>
      <p:ext uri="{BB962C8B-B14F-4D97-AF65-F5344CB8AC3E}">
        <p14:creationId xmlns:p14="http://schemas.microsoft.com/office/powerpoint/2010/main" val="26327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MEPCO, s. r. o.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dceřiná společnost českého a nizozemského svazu měst a obcí (založeno v r. 2004)</a:t>
            </a:r>
            <a:endParaRPr lang="cs-CZ" altLang="cs-CZ" sz="28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městem vybráno na základě provedeného výběrového řízení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 smtClean="0">
                <a:ea typeface="ＭＳ Ｐゴシック" pitchFamily="34" charset="-128"/>
              </a:rPr>
              <a:t>zpracování desítky strategických rozvojových dokumentů </a:t>
            </a:r>
            <a:r>
              <a:rPr lang="cs-CZ" altLang="cs-CZ" sz="2800" dirty="0" smtClean="0">
                <a:ea typeface="ＭＳ Ｐゴシック" pitchFamily="34" charset="-128"/>
              </a:rPr>
              <a:t>(Ústí nad Labem, Děčín, Litoměřice, Klimkovice, Jihlava, Znojmo, Praha, Uherské Hradiště, Pardubice, Vláda ČR…)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realizační tým: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Ing. Tomáš Sýkora, výkonný ředitel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Mgr. Nela Hrušková, analytička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Mgr. Alexandra Šimčíková, metodička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příp. další experti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MEPCO: Naše principy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30657" y="836712"/>
            <a:ext cx="82296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 smtClean="0">
                <a:ea typeface="ＭＳ Ｐゴシック" pitchFamily="34" charset="-128"/>
              </a:rPr>
              <a:t>praktické využití </a:t>
            </a:r>
            <a:r>
              <a:rPr lang="cs-CZ" altLang="cs-CZ" sz="2800" dirty="0" smtClean="0">
                <a:ea typeface="ＭＳ Ｐゴシック" pitchFamily="34" charset="-128"/>
              </a:rPr>
              <a:t>teoretických zkušeností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navazujeme na bohaté zkušenosti a zároveň pracujeme s poznatky z akademické sféry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komplexní </a:t>
            </a:r>
            <a:r>
              <a:rPr lang="cs-CZ" altLang="cs-CZ" sz="2800" b="1" dirty="0" smtClean="0">
                <a:ea typeface="ＭＳ Ｐゴシック" pitchFamily="34" charset="-128"/>
              </a:rPr>
              <a:t>řešení na míru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řešení sestavujeme dle místních potřeb a požadavků, „nekopírujeme“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vlastní </a:t>
            </a:r>
            <a:r>
              <a:rPr lang="cs-CZ" altLang="cs-CZ" sz="2800" b="1" dirty="0" smtClean="0">
                <a:ea typeface="ＭＳ Ｐゴシック" pitchFamily="34" charset="-128"/>
              </a:rPr>
              <a:t>zapojení do interního týmu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úzce spolupracujeme s úředníky i politickou reprezentací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 smtClean="0">
                <a:ea typeface="ＭＳ Ｐゴシック" pitchFamily="34" charset="-128"/>
              </a:rPr>
              <a:t>využitelnost a udržitelnost </a:t>
            </a:r>
            <a:r>
              <a:rPr lang="cs-CZ" altLang="cs-CZ" sz="2800" dirty="0" smtClean="0">
                <a:ea typeface="ＭＳ Ｐゴシック" pitchFamily="34" charset="-128"/>
              </a:rPr>
              <a:t>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netvoříme dokumenty „do šuplíku“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 smtClean="0">
                <a:ea typeface="ＭＳ Ｐゴシック" pitchFamily="34" charset="-128"/>
              </a:rPr>
              <a:t>inovativnost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máme přístup k inovativním postupům, které umíme v přiměřené míře aplikovat do místních podmínek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 smtClean="0">
                <a:ea typeface="ＭＳ Ｐゴシック" pitchFamily="34" charset="-128"/>
              </a:rPr>
              <a:t>šíření dobré praxe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známe osvědčená (i neúspěšná) řešení a umíme se jimi inspirovat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4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2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79512" y="2132856"/>
            <a:ext cx="8784976" cy="11255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6"/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6"/>
                </a:solidFill>
                <a:latin typeface="Verdana"/>
                <a:ea typeface="+mn-ea"/>
                <a:cs typeface="Verdana"/>
              </a:rPr>
              <a:t>Proč strategicky plánovat a řídit</a:t>
            </a:r>
          </a:p>
        </p:txBody>
      </p:sp>
    </p:spTree>
    <p:extLst>
      <p:ext uri="{BB962C8B-B14F-4D97-AF65-F5344CB8AC3E}">
        <p14:creationId xmlns:p14="http://schemas.microsoft.com/office/powerpoint/2010/main" val="3548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Strategické řízení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29228" y="995801"/>
            <a:ext cx="8463252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nejedná </a:t>
            </a:r>
            <a:r>
              <a:rPr lang="cs-CZ" altLang="cs-CZ" sz="2800" dirty="0" smtClean="0">
                <a:ea typeface="ＭＳ Ｐゴシック" pitchFamily="34" charset="-128"/>
              </a:rPr>
              <a:t>se jen o tvorbu strategického plánu, jde o </a:t>
            </a:r>
            <a:r>
              <a:rPr lang="cs-CZ" altLang="cs-CZ" sz="2800" b="1" dirty="0" smtClean="0">
                <a:ea typeface="ＭＳ Ｐゴシック" pitchFamily="34" charset="-128"/>
              </a:rPr>
              <a:t>celý komplex kontinuálních aktivit</a:t>
            </a:r>
            <a:r>
              <a:rPr lang="cs-CZ" altLang="cs-CZ" sz="2800" dirty="0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příprava strategického plánu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jeho reálné naplňování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vyhodnocování úspěšnosti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přijímání opatření ke změnám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strategické řízení = </a:t>
            </a:r>
            <a:r>
              <a:rPr lang="cs-CZ" altLang="cs-CZ" sz="2800" b="1" dirty="0" smtClean="0">
                <a:ea typeface="ＭＳ Ｐゴシック" pitchFamily="34" charset="-128"/>
              </a:rPr>
              <a:t>dělat správné věci </a:t>
            </a:r>
            <a:r>
              <a:rPr lang="cs-CZ" altLang="cs-CZ" sz="2800" b="1" dirty="0" smtClean="0">
                <a:ea typeface="ＭＳ Ｐゴシック" pitchFamily="34" charset="-128"/>
              </a:rPr>
              <a:t>správně a správně o nich komunikovat</a:t>
            </a:r>
            <a:endParaRPr lang="cs-CZ" altLang="cs-CZ" sz="28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4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4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3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K čemu slouží strategický plán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29228" y="995801"/>
            <a:ext cx="8229600" cy="5143500"/>
          </a:xfrm>
        </p:spPr>
        <p:txBody>
          <a:bodyPr/>
          <a:lstStyle/>
          <a:p>
            <a:pPr marL="265113" indent="-265113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dirty="0"/>
              <a:t>ke kompetentnímu </a:t>
            </a:r>
            <a:r>
              <a:rPr lang="cs-CZ" sz="2800" b="1" u="sng" dirty="0" smtClean="0"/>
              <a:t>rozhodování</a:t>
            </a:r>
            <a:r>
              <a:rPr lang="cs-CZ" sz="2800" dirty="0" smtClean="0"/>
              <a:t> města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ea typeface="ＭＳ Ｐゴシック" pitchFamily="34" charset="-128"/>
              </a:rPr>
              <a:t>opora v nastavení cílů, nad nimiž panuje shoda</a:t>
            </a:r>
          </a:p>
          <a:p>
            <a:pPr marL="265113" indent="-265113" eaLnBrk="1" hangingPunct="1">
              <a:spcBef>
                <a:spcPts val="0"/>
              </a:spcBef>
            </a:pPr>
            <a:endParaRPr lang="cs-CZ" sz="700" dirty="0"/>
          </a:p>
          <a:p>
            <a:pPr marL="265113" indent="-265113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dirty="0"/>
              <a:t>k efektivnímu a </a:t>
            </a:r>
            <a:r>
              <a:rPr lang="cs-CZ" sz="2800" dirty="0" smtClean="0"/>
              <a:t>hospodárnému </a:t>
            </a:r>
            <a:r>
              <a:rPr lang="cs-CZ" sz="2800" b="1" u="sng" dirty="0" smtClean="0"/>
              <a:t>investování</a:t>
            </a:r>
            <a:r>
              <a:rPr lang="cs-CZ" sz="2800" dirty="0" smtClean="0"/>
              <a:t> města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ea typeface="ＭＳ Ｐゴシック" pitchFamily="34" charset="-128"/>
              </a:rPr>
              <a:t>vyloučit nahodilost</a:t>
            </a:r>
          </a:p>
          <a:p>
            <a:pPr marL="265113" indent="-265113" eaLnBrk="1" hangingPunct="1">
              <a:spcBef>
                <a:spcPts val="0"/>
              </a:spcBef>
            </a:pPr>
            <a:endParaRPr lang="cs-CZ" sz="700" dirty="0"/>
          </a:p>
          <a:p>
            <a:pPr marL="265113" indent="-265113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dirty="0"/>
              <a:t>ke koordinaci a vzájemné </a:t>
            </a:r>
            <a:r>
              <a:rPr lang="cs-CZ" sz="2800" b="1" u="sng" dirty="0" smtClean="0"/>
              <a:t>provázanosti</a:t>
            </a:r>
            <a:r>
              <a:rPr lang="cs-CZ" sz="2800" b="1" dirty="0" smtClean="0"/>
              <a:t> </a:t>
            </a:r>
            <a:r>
              <a:rPr lang="cs-CZ" sz="2800" dirty="0" smtClean="0"/>
              <a:t>projektů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ea typeface="ＭＳ Ｐゴシック" pitchFamily="34" charset="-128"/>
              </a:rPr>
              <a:t>dosahování synergií</a:t>
            </a:r>
          </a:p>
          <a:p>
            <a:pPr marL="265113" indent="-265113" eaLnBrk="1" hangingPunct="1">
              <a:spcBef>
                <a:spcPts val="0"/>
              </a:spcBef>
            </a:pPr>
            <a:endParaRPr lang="cs-CZ" sz="700" b="1" u="sng" dirty="0"/>
          </a:p>
          <a:p>
            <a:pPr marL="265113" indent="-265113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dirty="0"/>
              <a:t>k poskytnutí </a:t>
            </a:r>
            <a:r>
              <a:rPr lang="cs-CZ" sz="2800" b="1" u="sng" dirty="0"/>
              <a:t>stability</a:t>
            </a:r>
            <a:r>
              <a:rPr lang="cs-CZ" sz="2800" dirty="0"/>
              <a:t> a jistoty pro všechny, kteří ve městě působí </a:t>
            </a:r>
            <a:endParaRPr lang="cs-CZ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ea typeface="ＭＳ Ｐゴシック" pitchFamily="34" charset="-128"/>
              </a:rPr>
              <a:t>firmy, školy, neziskové organizace…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800" dirty="0" smtClean="0">
                <a:ea typeface="ＭＳ Ｐゴシック" pitchFamily="34" charset="-128"/>
              </a:rPr>
              <a:t>k čerpání </a:t>
            </a:r>
            <a:r>
              <a:rPr lang="cs-CZ" altLang="cs-CZ" sz="2800" b="1" u="sng" dirty="0" smtClean="0">
                <a:ea typeface="ＭＳ Ｐゴシック" pitchFamily="34" charset="-128"/>
              </a:rPr>
              <a:t>dotací</a:t>
            </a:r>
            <a:r>
              <a:rPr lang="cs-CZ" altLang="cs-CZ" sz="2800" dirty="0" smtClean="0">
                <a:ea typeface="ＭＳ Ｐゴシック" pitchFamily="34" charset="-128"/>
              </a:rPr>
              <a:t> pro rozvoj města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strategické řízení </a:t>
            </a:r>
            <a:r>
              <a:rPr lang="cs-CZ" altLang="cs-CZ" sz="2400" dirty="0">
                <a:ea typeface="ＭＳ Ｐゴシック" pitchFamily="34" charset="-128"/>
              </a:rPr>
              <a:t>je nutnou podmínkou čerpání dotací z Evropských strukturálních a investičních fondů (</a:t>
            </a:r>
            <a:r>
              <a:rPr lang="cs-CZ" altLang="cs-CZ" sz="2400" dirty="0" err="1">
                <a:ea typeface="ＭＳ Ｐゴシック" pitchFamily="34" charset="-128"/>
              </a:rPr>
              <a:t>MAPy</a:t>
            </a:r>
            <a:r>
              <a:rPr lang="cs-CZ" altLang="cs-CZ" sz="2400" dirty="0">
                <a:ea typeface="ＭＳ Ｐゴシック" pitchFamily="34" charset="-128"/>
              </a:rPr>
              <a:t>, </a:t>
            </a:r>
            <a:r>
              <a:rPr lang="cs-CZ" altLang="cs-CZ" sz="2400" dirty="0" err="1">
                <a:ea typeface="ＭＳ Ｐゴシック" pitchFamily="34" charset="-128"/>
              </a:rPr>
              <a:t>SUMPy</a:t>
            </a:r>
            <a:r>
              <a:rPr lang="cs-CZ" altLang="cs-CZ" sz="2400" dirty="0">
                <a:ea typeface="ＭＳ Ｐゴシック" pitchFamily="34" charset="-128"/>
              </a:rPr>
              <a:t>, apod.)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5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  <a:solidFill>
            <a:srgbClr val="F79646"/>
          </a:solidFill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bg1"/>
                </a:solidFill>
                <a:latin typeface="Verdana"/>
                <a:ea typeface="+mn-ea"/>
                <a:cs typeface="Verdana"/>
              </a:rPr>
              <a:t>Jak má vypadat funkční strategický plán</a:t>
            </a:r>
            <a:endParaRPr lang="en-GB" sz="3200" dirty="0" smtClean="0">
              <a:solidFill>
                <a:schemeClr val="bg1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29228" y="995801"/>
            <a:ext cx="82296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zpracování </a:t>
            </a:r>
            <a:r>
              <a:rPr lang="cs-CZ" altLang="cs-CZ" sz="2800" b="1" dirty="0" smtClean="0">
                <a:ea typeface="ＭＳ Ｐゴシック" pitchFamily="34" charset="-128"/>
              </a:rPr>
              <a:t>štíhlého dokumentu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jednoduchý, přehledný, snadno komunikovatelný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definování </a:t>
            </a:r>
            <a:r>
              <a:rPr lang="cs-CZ" altLang="cs-CZ" sz="2800" b="1" dirty="0" smtClean="0">
                <a:ea typeface="ＭＳ Ｐゴシック" pitchFamily="34" charset="-128"/>
              </a:rPr>
              <a:t>vize </a:t>
            </a:r>
            <a:r>
              <a:rPr lang="cs-CZ" altLang="cs-CZ" sz="2800" dirty="0" smtClean="0">
                <a:ea typeface="ＭＳ Ｐゴシック" pitchFamily="34" charset="-128"/>
              </a:rPr>
              <a:t>a stanovení </a:t>
            </a:r>
            <a:r>
              <a:rPr lang="cs-CZ" altLang="cs-CZ" sz="2800" b="1" dirty="0" smtClean="0">
                <a:ea typeface="ＭＳ Ｐゴシック" pitchFamily="34" charset="-128"/>
              </a:rPr>
              <a:t>cílů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cíle musí být ambiciózní, ale dosažitelné a měřitelné (indikátory)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respektování </a:t>
            </a:r>
            <a:r>
              <a:rPr lang="cs-CZ" altLang="cs-CZ" sz="2800" b="1" dirty="0" smtClean="0">
                <a:ea typeface="ＭＳ Ｐゴシック" pitchFamily="34" charset="-128"/>
              </a:rPr>
              <a:t>místních podmínek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cíle musí vycházet z analýzy a pracovat s riziky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nastavení </a:t>
            </a:r>
            <a:r>
              <a:rPr lang="cs-CZ" altLang="cs-CZ" sz="2800" b="1" dirty="0" smtClean="0">
                <a:ea typeface="ＭＳ Ｐゴシック" pitchFamily="34" charset="-128"/>
              </a:rPr>
              <a:t>odpovědností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cílům přidělit garanty a nastavit systém implementace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provázání s </a:t>
            </a:r>
            <a:r>
              <a:rPr lang="cs-CZ" altLang="cs-CZ" sz="2800" b="1" dirty="0" smtClean="0">
                <a:ea typeface="ＭＳ Ｐゴシック" pitchFamily="34" charset="-128"/>
              </a:rPr>
              <a:t>rozpočtem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strategii naplňovat prostřednictvím akčních plánů sestavovaných v souladu s rozpočty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ea typeface="ＭＳ Ｐゴシック" pitchFamily="34" charset="-128"/>
              </a:rPr>
              <a:t>integrování s </a:t>
            </a:r>
            <a:r>
              <a:rPr lang="cs-CZ" altLang="cs-CZ" sz="2800" b="1" dirty="0" smtClean="0">
                <a:ea typeface="ＭＳ Ｐゴシック" pitchFamily="34" charset="-128"/>
              </a:rPr>
              <a:t>ostatními dokumenty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ea typeface="ＭＳ Ｐゴシック" pitchFamily="34" charset="-128"/>
              </a:rPr>
              <a:t>respektovat územní plán, strategie EU, ČR, kraje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ea typeface="ＭＳ Ｐゴシック" pitchFamily="34" charset="-128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cs-CZ" sz="2000" dirty="0" smtClean="0">
              <a:ea typeface="ＭＳ Ｐゴシック" pitchFamily="34" charset="-12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722" y="6107807"/>
            <a:ext cx="963551" cy="75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1098</Words>
  <Application>Microsoft Office PowerPoint</Application>
  <PresentationFormat>Předvádění na obrazovce (4:3)</PresentationFormat>
  <Paragraphs>239</Paragraphs>
  <Slides>21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Prezentace aplikace PowerPoint</vt:lpstr>
      <vt:lpstr>Program</vt:lpstr>
      <vt:lpstr>Prezentace aplikace PowerPoint</vt:lpstr>
      <vt:lpstr>MEPCO, s. r. o.</vt:lpstr>
      <vt:lpstr>MEPCO: Naše principy</vt:lpstr>
      <vt:lpstr>Prezentace aplikace PowerPoint</vt:lpstr>
      <vt:lpstr>Strategické řízení</vt:lpstr>
      <vt:lpstr>K čemu slouží strategický plán</vt:lpstr>
      <vt:lpstr>Jak má vypadat funkční strategický plán</vt:lpstr>
      <vt:lpstr>Prezentace aplikace PowerPoint</vt:lpstr>
      <vt:lpstr>Realizační tým</vt:lpstr>
      <vt:lpstr>Jak vypadá strategický plán</vt:lpstr>
      <vt:lpstr>Harmonogram tvorby strategického plánu</vt:lpstr>
      <vt:lpstr>Prezentace aplikace PowerPoint</vt:lpstr>
      <vt:lpstr>Jak se zapojit do procesu přípravy</vt:lpstr>
      <vt:lpstr>Prezentace aplikace PowerPoint</vt:lpstr>
      <vt:lpstr>Definování „10 P“</vt:lpstr>
      <vt:lpstr>Definování „10 P“</vt:lpstr>
      <vt:lpstr>Prezentace aplikace PowerPoint</vt:lpstr>
      <vt:lpstr>Dotazníkové šetření</vt:lpstr>
      <vt:lpstr>Děkujeme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hanuschka</dc:creator>
  <cp:lastModifiedBy>Tomas</cp:lastModifiedBy>
  <cp:revision>275</cp:revision>
  <cp:lastPrinted>2015-10-05T08:03:16Z</cp:lastPrinted>
  <dcterms:created xsi:type="dcterms:W3CDTF">2014-09-24T06:35:10Z</dcterms:created>
  <dcterms:modified xsi:type="dcterms:W3CDTF">2016-10-10T10:26:05Z</dcterms:modified>
</cp:coreProperties>
</file>