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76" r:id="rId2"/>
    <p:sldId id="309" r:id="rId3"/>
    <p:sldId id="349" r:id="rId4"/>
    <p:sldId id="310" r:id="rId5"/>
    <p:sldId id="313" r:id="rId6"/>
    <p:sldId id="350" r:id="rId7"/>
    <p:sldId id="315" r:id="rId8"/>
    <p:sldId id="359" r:id="rId9"/>
    <p:sldId id="316" r:id="rId10"/>
    <p:sldId id="317" r:id="rId11"/>
    <p:sldId id="351" r:id="rId12"/>
    <p:sldId id="354" r:id="rId13"/>
    <p:sldId id="319" r:id="rId14"/>
    <p:sldId id="339" r:id="rId15"/>
    <p:sldId id="360" r:id="rId16"/>
    <p:sldId id="361" r:id="rId17"/>
    <p:sldId id="362" r:id="rId18"/>
    <p:sldId id="380" r:id="rId19"/>
    <p:sldId id="381" r:id="rId20"/>
    <p:sldId id="382" r:id="rId21"/>
    <p:sldId id="363" r:id="rId22"/>
    <p:sldId id="365" r:id="rId23"/>
    <p:sldId id="352" r:id="rId24"/>
    <p:sldId id="366" r:id="rId25"/>
    <p:sldId id="368" r:id="rId26"/>
    <p:sldId id="369" r:id="rId27"/>
    <p:sldId id="370" r:id="rId28"/>
    <p:sldId id="371" r:id="rId29"/>
    <p:sldId id="372" r:id="rId30"/>
    <p:sldId id="377" r:id="rId31"/>
    <p:sldId id="378" r:id="rId32"/>
    <p:sldId id="379" r:id="rId33"/>
    <p:sldId id="373" r:id="rId34"/>
    <p:sldId id="374" r:id="rId35"/>
    <p:sldId id="375" r:id="rId36"/>
    <p:sldId id="376" r:id="rId37"/>
    <p:sldId id="320" r:id="rId38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M" initials="JM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3E9"/>
    <a:srgbClr val="FEF9F4"/>
    <a:srgbClr val="FCD9BC"/>
    <a:srgbClr val="F79646"/>
    <a:srgbClr val="FF9933"/>
    <a:srgbClr val="FFCC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>
      <p:cViewPr varScale="1">
        <p:scale>
          <a:sx n="70" d="100"/>
          <a:sy n="70" d="100"/>
        </p:scale>
        <p:origin x="-1140" y="-108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78EFB-2C60-400E-9579-0839AA39400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144613F-7AE9-4AE9-A205-F781EBCCC697}">
      <dgm:prSet phldrT="[Text]"/>
      <dgm:spPr/>
      <dgm:t>
        <a:bodyPr/>
        <a:lstStyle/>
        <a:p>
          <a:r>
            <a:rPr lang="cs-CZ" b="1" dirty="0" smtClean="0"/>
            <a:t>ANALYTICKÁ ČÁST</a:t>
          </a:r>
          <a:endParaRPr lang="cs-CZ" b="1" dirty="0"/>
        </a:p>
      </dgm:t>
    </dgm:pt>
    <dgm:pt modelId="{DA777299-F238-411B-9BFD-11B79AD0762A}" type="parTrans" cxnId="{AD2EEAF7-97D3-40C8-AD7A-2B7C8114B96C}">
      <dgm:prSet/>
      <dgm:spPr/>
      <dgm:t>
        <a:bodyPr/>
        <a:lstStyle/>
        <a:p>
          <a:endParaRPr lang="cs-CZ"/>
        </a:p>
      </dgm:t>
    </dgm:pt>
    <dgm:pt modelId="{8412BC0A-62FE-42DB-8BE6-18F18F3DA3CE}" type="sibTrans" cxnId="{AD2EEAF7-97D3-40C8-AD7A-2B7C8114B96C}">
      <dgm:prSet/>
      <dgm:spPr/>
      <dgm:t>
        <a:bodyPr/>
        <a:lstStyle/>
        <a:p>
          <a:endParaRPr lang="cs-CZ"/>
        </a:p>
      </dgm:t>
    </dgm:pt>
    <dgm:pt modelId="{2A45C2F2-1423-4E38-9E90-269362582D0B}">
      <dgm:prSet phldrT="[Text]"/>
      <dgm:spPr/>
      <dgm:t>
        <a:bodyPr/>
        <a:lstStyle/>
        <a:p>
          <a:r>
            <a:rPr lang="cs-CZ" b="1" dirty="0" smtClean="0"/>
            <a:t>NÁVRHOVÁ ČÁST</a:t>
          </a:r>
          <a:endParaRPr lang="cs-CZ" b="1" dirty="0"/>
        </a:p>
      </dgm:t>
    </dgm:pt>
    <dgm:pt modelId="{EBFBC433-A72B-4F9D-90EF-06B415A06EFE}" type="parTrans" cxnId="{E96B4566-8808-43C0-9AB3-8E2A8C563823}">
      <dgm:prSet/>
      <dgm:spPr/>
      <dgm:t>
        <a:bodyPr/>
        <a:lstStyle/>
        <a:p>
          <a:endParaRPr lang="cs-CZ"/>
        </a:p>
      </dgm:t>
    </dgm:pt>
    <dgm:pt modelId="{91C69B2F-E991-4524-810B-2CB1E40E26A5}" type="sibTrans" cxnId="{E96B4566-8808-43C0-9AB3-8E2A8C563823}">
      <dgm:prSet/>
      <dgm:spPr/>
      <dgm:t>
        <a:bodyPr/>
        <a:lstStyle/>
        <a:p>
          <a:endParaRPr lang="cs-CZ"/>
        </a:p>
      </dgm:t>
    </dgm:pt>
    <dgm:pt modelId="{95E5798F-2A58-4701-B725-49D03CB6D4F0}">
      <dgm:prSet phldrT="[Text]"/>
      <dgm:spPr/>
      <dgm:t>
        <a:bodyPr/>
        <a:lstStyle/>
        <a:p>
          <a:r>
            <a:rPr lang="cs-CZ" b="1" dirty="0" smtClean="0"/>
            <a:t>IMPLEMENTAČNÍ ČÁST</a:t>
          </a:r>
          <a:endParaRPr lang="cs-CZ" b="1" dirty="0"/>
        </a:p>
      </dgm:t>
    </dgm:pt>
    <dgm:pt modelId="{93C64BD0-668E-4767-BE15-683D9E375B0D}" type="parTrans" cxnId="{D5C2D7EA-C163-4832-8BB6-396F45324F1F}">
      <dgm:prSet/>
      <dgm:spPr/>
      <dgm:t>
        <a:bodyPr/>
        <a:lstStyle/>
        <a:p>
          <a:endParaRPr lang="cs-CZ"/>
        </a:p>
      </dgm:t>
    </dgm:pt>
    <dgm:pt modelId="{02AD3E0C-4EF2-4229-83A0-15282C3718A3}" type="sibTrans" cxnId="{D5C2D7EA-C163-4832-8BB6-396F45324F1F}">
      <dgm:prSet/>
      <dgm:spPr/>
      <dgm:t>
        <a:bodyPr/>
        <a:lstStyle/>
        <a:p>
          <a:endParaRPr lang="cs-CZ"/>
        </a:p>
      </dgm:t>
    </dgm:pt>
    <dgm:pt modelId="{3B675105-EFCC-4CC6-8766-5E56C075D07D}" type="pres">
      <dgm:prSet presAssocID="{6B578EFB-2C60-400E-9579-0839AA3940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EBD0526D-DADB-414B-B7CA-61F10AD0B0A7}" type="pres">
      <dgm:prSet presAssocID="{6B578EFB-2C60-400E-9579-0839AA39400E}" presName="Name1" presStyleCnt="0"/>
      <dgm:spPr/>
    </dgm:pt>
    <dgm:pt modelId="{14A97ABD-B3A0-4D8D-BE63-57ACEC64FB6C}" type="pres">
      <dgm:prSet presAssocID="{6B578EFB-2C60-400E-9579-0839AA39400E}" presName="cycle" presStyleCnt="0"/>
      <dgm:spPr/>
    </dgm:pt>
    <dgm:pt modelId="{45AD82F4-A096-4136-931C-B8A52722F86C}" type="pres">
      <dgm:prSet presAssocID="{6B578EFB-2C60-400E-9579-0839AA39400E}" presName="srcNode" presStyleLbl="node1" presStyleIdx="0" presStyleCnt="3"/>
      <dgm:spPr/>
    </dgm:pt>
    <dgm:pt modelId="{4054EEC3-F272-4B1B-9037-0E36CC2B1C6B}" type="pres">
      <dgm:prSet presAssocID="{6B578EFB-2C60-400E-9579-0839AA39400E}" presName="conn" presStyleLbl="parChTrans1D2" presStyleIdx="0" presStyleCnt="1" custLinFactNeighborX="-61" custLinFactNeighborY="-818"/>
      <dgm:spPr/>
      <dgm:t>
        <a:bodyPr/>
        <a:lstStyle/>
        <a:p>
          <a:endParaRPr lang="cs-CZ"/>
        </a:p>
      </dgm:t>
    </dgm:pt>
    <dgm:pt modelId="{32960018-BA6F-434F-B214-45B2C4795E36}" type="pres">
      <dgm:prSet presAssocID="{6B578EFB-2C60-400E-9579-0839AA39400E}" presName="extraNode" presStyleLbl="node1" presStyleIdx="0" presStyleCnt="3"/>
      <dgm:spPr/>
    </dgm:pt>
    <dgm:pt modelId="{A28BD195-BDEC-4250-99C9-C83598986810}" type="pres">
      <dgm:prSet presAssocID="{6B578EFB-2C60-400E-9579-0839AA39400E}" presName="dstNode" presStyleLbl="node1" presStyleIdx="0" presStyleCnt="3"/>
      <dgm:spPr/>
    </dgm:pt>
    <dgm:pt modelId="{0995E8A7-429F-4A4E-A7F6-3DB2C6114639}" type="pres">
      <dgm:prSet presAssocID="{8144613F-7AE9-4AE9-A205-F781EBCCC697}" presName="text_1" presStyleLbl="node1" presStyleIdx="0" presStyleCnt="3" custScaleY="14528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A2CA49-A7C1-4C02-A913-8D40D20497BC}" type="pres">
      <dgm:prSet presAssocID="{8144613F-7AE9-4AE9-A205-F781EBCCC697}" presName="accent_1" presStyleCnt="0"/>
      <dgm:spPr/>
    </dgm:pt>
    <dgm:pt modelId="{E4A7F663-297E-4A0F-8816-962EE6710506}" type="pres">
      <dgm:prSet presAssocID="{8144613F-7AE9-4AE9-A205-F781EBCCC697}" presName="accentRepeatNode" presStyleLbl="solidFgAcc1" presStyleIdx="0" presStyleCnt="3" custScaleX="106319" custScaleY="101132"/>
      <dgm:spPr/>
    </dgm:pt>
    <dgm:pt modelId="{BF2A56BC-2D10-4B14-A507-4CE504E06999}" type="pres">
      <dgm:prSet presAssocID="{2A45C2F2-1423-4E38-9E90-269362582D0B}" presName="text_2" presStyleLbl="node1" presStyleIdx="1" presStyleCnt="3" custScaleY="158490" custLinFactNeighborX="-31" custLinFactNeighborY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BEC86A-4269-4BE4-87E9-8ABA8323D594}" type="pres">
      <dgm:prSet presAssocID="{2A45C2F2-1423-4E38-9E90-269362582D0B}" presName="accent_2" presStyleCnt="0"/>
      <dgm:spPr/>
    </dgm:pt>
    <dgm:pt modelId="{FA9E7BD7-42ED-4C55-84F2-2C5C6AECA202}" type="pres">
      <dgm:prSet presAssocID="{2A45C2F2-1423-4E38-9E90-269362582D0B}" presName="accentRepeatNode" presStyleLbl="solidFgAcc1" presStyleIdx="1" presStyleCnt="3" custScaleX="105376" custScaleY="102642"/>
      <dgm:spPr/>
    </dgm:pt>
    <dgm:pt modelId="{0ECAB83B-F8A4-4771-ACF8-C9EAAC29442D}" type="pres">
      <dgm:prSet presAssocID="{95E5798F-2A58-4701-B725-49D03CB6D4F0}" presName="text_3" presStyleLbl="node1" presStyleIdx="2" presStyleCnt="3" custScaleY="141509" custLinFactNeighborX="-456" custLinFactNeighborY="-75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C5AC54-859F-441E-A76E-F82CA469BBDA}" type="pres">
      <dgm:prSet presAssocID="{95E5798F-2A58-4701-B725-49D03CB6D4F0}" presName="accent_3" presStyleCnt="0"/>
      <dgm:spPr/>
    </dgm:pt>
    <dgm:pt modelId="{9373A5E8-717E-492D-80F5-30A5BC7F0B14}" type="pres">
      <dgm:prSet presAssocID="{95E5798F-2A58-4701-B725-49D03CB6D4F0}" presName="accentRepeatNode" presStyleLbl="solidFgAcc1" presStyleIdx="2" presStyleCnt="3" custScaleX="102123" custScaleY="105284" custLinFactNeighborX="518" custLinFactNeighborY="-6604"/>
      <dgm:spPr/>
    </dgm:pt>
  </dgm:ptLst>
  <dgm:cxnLst>
    <dgm:cxn modelId="{E6A454EF-B9CA-4A9F-BEA6-C035E543790C}" type="presOf" srcId="{95E5798F-2A58-4701-B725-49D03CB6D4F0}" destId="{0ECAB83B-F8A4-4771-ACF8-C9EAAC29442D}" srcOrd="0" destOrd="0" presId="urn:microsoft.com/office/officeart/2008/layout/VerticalCurvedList"/>
    <dgm:cxn modelId="{BDFF3AEF-D8A2-4477-91E0-B733308A7FBC}" type="presOf" srcId="{8144613F-7AE9-4AE9-A205-F781EBCCC697}" destId="{0995E8A7-429F-4A4E-A7F6-3DB2C6114639}" srcOrd="0" destOrd="0" presId="urn:microsoft.com/office/officeart/2008/layout/VerticalCurvedList"/>
    <dgm:cxn modelId="{BEB3637A-6255-45FE-8842-D361558FB085}" type="presOf" srcId="{2A45C2F2-1423-4E38-9E90-269362582D0B}" destId="{BF2A56BC-2D10-4B14-A507-4CE504E06999}" srcOrd="0" destOrd="0" presId="urn:microsoft.com/office/officeart/2008/layout/VerticalCurvedList"/>
    <dgm:cxn modelId="{C792BD51-0301-4F26-82EC-62D3CE85C305}" type="presOf" srcId="{8412BC0A-62FE-42DB-8BE6-18F18F3DA3CE}" destId="{4054EEC3-F272-4B1B-9037-0E36CC2B1C6B}" srcOrd="0" destOrd="0" presId="urn:microsoft.com/office/officeart/2008/layout/VerticalCurvedList"/>
    <dgm:cxn modelId="{B7FC89C9-3327-4CA6-954C-27D735A3299C}" type="presOf" srcId="{6B578EFB-2C60-400E-9579-0839AA39400E}" destId="{3B675105-EFCC-4CC6-8766-5E56C075D07D}" srcOrd="0" destOrd="0" presId="urn:microsoft.com/office/officeart/2008/layout/VerticalCurvedList"/>
    <dgm:cxn modelId="{E96B4566-8808-43C0-9AB3-8E2A8C563823}" srcId="{6B578EFB-2C60-400E-9579-0839AA39400E}" destId="{2A45C2F2-1423-4E38-9E90-269362582D0B}" srcOrd="1" destOrd="0" parTransId="{EBFBC433-A72B-4F9D-90EF-06B415A06EFE}" sibTransId="{91C69B2F-E991-4524-810B-2CB1E40E26A5}"/>
    <dgm:cxn modelId="{D5C2D7EA-C163-4832-8BB6-396F45324F1F}" srcId="{6B578EFB-2C60-400E-9579-0839AA39400E}" destId="{95E5798F-2A58-4701-B725-49D03CB6D4F0}" srcOrd="2" destOrd="0" parTransId="{93C64BD0-668E-4767-BE15-683D9E375B0D}" sibTransId="{02AD3E0C-4EF2-4229-83A0-15282C3718A3}"/>
    <dgm:cxn modelId="{AD2EEAF7-97D3-40C8-AD7A-2B7C8114B96C}" srcId="{6B578EFB-2C60-400E-9579-0839AA39400E}" destId="{8144613F-7AE9-4AE9-A205-F781EBCCC697}" srcOrd="0" destOrd="0" parTransId="{DA777299-F238-411B-9BFD-11B79AD0762A}" sibTransId="{8412BC0A-62FE-42DB-8BE6-18F18F3DA3CE}"/>
    <dgm:cxn modelId="{D631A7E2-A131-4B69-95E6-712C9E28CFE6}" type="presParOf" srcId="{3B675105-EFCC-4CC6-8766-5E56C075D07D}" destId="{EBD0526D-DADB-414B-B7CA-61F10AD0B0A7}" srcOrd="0" destOrd="0" presId="urn:microsoft.com/office/officeart/2008/layout/VerticalCurvedList"/>
    <dgm:cxn modelId="{54523A8D-9E5D-4D14-9F27-C2A80F17712A}" type="presParOf" srcId="{EBD0526D-DADB-414B-B7CA-61F10AD0B0A7}" destId="{14A97ABD-B3A0-4D8D-BE63-57ACEC64FB6C}" srcOrd="0" destOrd="0" presId="urn:microsoft.com/office/officeart/2008/layout/VerticalCurvedList"/>
    <dgm:cxn modelId="{0B2B2890-C414-4F08-AF1C-6FA1A4798A54}" type="presParOf" srcId="{14A97ABD-B3A0-4D8D-BE63-57ACEC64FB6C}" destId="{45AD82F4-A096-4136-931C-B8A52722F86C}" srcOrd="0" destOrd="0" presId="urn:microsoft.com/office/officeart/2008/layout/VerticalCurvedList"/>
    <dgm:cxn modelId="{65FD9F4F-9872-4DC5-B092-5E0074CABD43}" type="presParOf" srcId="{14A97ABD-B3A0-4D8D-BE63-57ACEC64FB6C}" destId="{4054EEC3-F272-4B1B-9037-0E36CC2B1C6B}" srcOrd="1" destOrd="0" presId="urn:microsoft.com/office/officeart/2008/layout/VerticalCurvedList"/>
    <dgm:cxn modelId="{0653CEE8-14B0-42D1-BC52-57827175631E}" type="presParOf" srcId="{14A97ABD-B3A0-4D8D-BE63-57ACEC64FB6C}" destId="{32960018-BA6F-434F-B214-45B2C4795E36}" srcOrd="2" destOrd="0" presId="urn:microsoft.com/office/officeart/2008/layout/VerticalCurvedList"/>
    <dgm:cxn modelId="{53AF3862-10C1-4296-892D-F860394B5BF4}" type="presParOf" srcId="{14A97ABD-B3A0-4D8D-BE63-57ACEC64FB6C}" destId="{A28BD195-BDEC-4250-99C9-C83598986810}" srcOrd="3" destOrd="0" presId="urn:microsoft.com/office/officeart/2008/layout/VerticalCurvedList"/>
    <dgm:cxn modelId="{F7D11165-3026-41E9-9965-F667D9C53FF2}" type="presParOf" srcId="{EBD0526D-DADB-414B-B7CA-61F10AD0B0A7}" destId="{0995E8A7-429F-4A4E-A7F6-3DB2C6114639}" srcOrd="1" destOrd="0" presId="urn:microsoft.com/office/officeart/2008/layout/VerticalCurvedList"/>
    <dgm:cxn modelId="{E5B8E6FB-D59A-4F29-8A6C-DD491ED059C6}" type="presParOf" srcId="{EBD0526D-DADB-414B-B7CA-61F10AD0B0A7}" destId="{46A2CA49-A7C1-4C02-A913-8D40D20497BC}" srcOrd="2" destOrd="0" presId="urn:microsoft.com/office/officeart/2008/layout/VerticalCurvedList"/>
    <dgm:cxn modelId="{9163FC2C-41AA-4F5C-BF38-6001C08F15F1}" type="presParOf" srcId="{46A2CA49-A7C1-4C02-A913-8D40D20497BC}" destId="{E4A7F663-297E-4A0F-8816-962EE6710506}" srcOrd="0" destOrd="0" presId="urn:microsoft.com/office/officeart/2008/layout/VerticalCurvedList"/>
    <dgm:cxn modelId="{AE6337FF-D326-431A-9023-9556E156FE1F}" type="presParOf" srcId="{EBD0526D-DADB-414B-B7CA-61F10AD0B0A7}" destId="{BF2A56BC-2D10-4B14-A507-4CE504E06999}" srcOrd="3" destOrd="0" presId="urn:microsoft.com/office/officeart/2008/layout/VerticalCurvedList"/>
    <dgm:cxn modelId="{034F0548-9363-495F-A14B-4BD8BA0220AB}" type="presParOf" srcId="{EBD0526D-DADB-414B-B7CA-61F10AD0B0A7}" destId="{2FBEC86A-4269-4BE4-87E9-8ABA8323D594}" srcOrd="4" destOrd="0" presId="urn:microsoft.com/office/officeart/2008/layout/VerticalCurvedList"/>
    <dgm:cxn modelId="{65FDA2DC-3F18-4CBF-ABFF-62B930707AEB}" type="presParOf" srcId="{2FBEC86A-4269-4BE4-87E9-8ABA8323D594}" destId="{FA9E7BD7-42ED-4C55-84F2-2C5C6AECA202}" srcOrd="0" destOrd="0" presId="urn:microsoft.com/office/officeart/2008/layout/VerticalCurvedList"/>
    <dgm:cxn modelId="{19F0DF41-4000-4534-BC63-03ED2E3D906F}" type="presParOf" srcId="{EBD0526D-DADB-414B-B7CA-61F10AD0B0A7}" destId="{0ECAB83B-F8A4-4771-ACF8-C9EAAC29442D}" srcOrd="5" destOrd="0" presId="urn:microsoft.com/office/officeart/2008/layout/VerticalCurvedList"/>
    <dgm:cxn modelId="{82372FFA-EE41-4BF3-91FA-59F28B840EB9}" type="presParOf" srcId="{EBD0526D-DADB-414B-B7CA-61F10AD0B0A7}" destId="{22C5AC54-859F-441E-A76E-F82CA469BBDA}" srcOrd="6" destOrd="0" presId="urn:microsoft.com/office/officeart/2008/layout/VerticalCurvedList"/>
    <dgm:cxn modelId="{0D860EE8-7568-4852-9F8B-3914D655E255}" type="presParOf" srcId="{22C5AC54-859F-441E-A76E-F82CA469BBDA}" destId="{9373A5E8-717E-492D-80F5-30A5BC7F0B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4EEC3-F272-4B1B-9037-0E36CC2B1C6B}">
      <dsp:nvSpPr>
        <dsp:cNvPr id="0" name=""/>
        <dsp:cNvSpPr/>
      </dsp:nvSpPr>
      <dsp:spPr>
        <a:xfrm>
          <a:off x="-5374338" y="-419415"/>
          <a:ext cx="6422392" cy="6422392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5E8A7-429F-4A4E-A7F6-3DB2C6114639}">
      <dsp:nvSpPr>
        <dsp:cNvPr id="0" name=""/>
        <dsp:cNvSpPr/>
      </dsp:nvSpPr>
      <dsp:spPr>
        <a:xfrm>
          <a:off x="680990" y="720080"/>
          <a:ext cx="3088441" cy="1386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732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ANALYTICKÁ ČÁST</a:t>
          </a:r>
          <a:endParaRPr lang="cs-CZ" sz="2500" b="1" kern="1200" dirty="0"/>
        </a:p>
      </dsp:txBody>
      <dsp:txXfrm>
        <a:off x="680990" y="720080"/>
        <a:ext cx="3088441" cy="1386153"/>
      </dsp:txXfrm>
    </dsp:sp>
    <dsp:sp modelId="{E4A7F663-297E-4A0F-8816-962EE6710506}">
      <dsp:nvSpPr>
        <dsp:cNvPr id="0" name=""/>
        <dsp:cNvSpPr/>
      </dsp:nvSpPr>
      <dsp:spPr>
        <a:xfrm>
          <a:off x="46992" y="810090"/>
          <a:ext cx="1267994" cy="1206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A56BC-2D10-4B14-A507-4CE504E06999}">
      <dsp:nvSpPr>
        <dsp:cNvPr id="0" name=""/>
        <dsp:cNvSpPr/>
      </dsp:nvSpPr>
      <dsp:spPr>
        <a:xfrm>
          <a:off x="1026957" y="2088234"/>
          <a:ext cx="2741623" cy="1512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732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NÁVRHOVÁ ČÁST</a:t>
          </a:r>
          <a:endParaRPr lang="cs-CZ" sz="2500" b="1" kern="1200" dirty="0"/>
        </a:p>
      </dsp:txBody>
      <dsp:txXfrm>
        <a:off x="1026957" y="2088234"/>
        <a:ext cx="2741623" cy="1512162"/>
      </dsp:txXfrm>
    </dsp:sp>
    <dsp:sp modelId="{FA9E7BD7-42ED-4C55-84F2-2C5C6AECA202}">
      <dsp:nvSpPr>
        <dsp:cNvPr id="0" name=""/>
        <dsp:cNvSpPr/>
      </dsp:nvSpPr>
      <dsp:spPr>
        <a:xfrm>
          <a:off x="399433" y="2232245"/>
          <a:ext cx="1256748" cy="1224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AB83B-F8A4-4771-ACF8-C9EAAC29442D}">
      <dsp:nvSpPr>
        <dsp:cNvPr id="0" name=""/>
        <dsp:cNvSpPr/>
      </dsp:nvSpPr>
      <dsp:spPr>
        <a:xfrm>
          <a:off x="666906" y="3528395"/>
          <a:ext cx="3088441" cy="1350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732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IMPLEMENTAČNÍ ČÁST</a:t>
          </a:r>
          <a:endParaRPr lang="cs-CZ" sz="2500" b="1" kern="1200" dirty="0"/>
        </a:p>
      </dsp:txBody>
      <dsp:txXfrm>
        <a:off x="666906" y="3528395"/>
        <a:ext cx="3088441" cy="1350145"/>
      </dsp:txXfrm>
    </dsp:sp>
    <dsp:sp modelId="{9373A5E8-717E-492D-80F5-30A5BC7F0B14}">
      <dsp:nvSpPr>
        <dsp:cNvPr id="0" name=""/>
        <dsp:cNvSpPr/>
      </dsp:nvSpPr>
      <dsp:spPr>
        <a:xfrm>
          <a:off x="78191" y="3568887"/>
          <a:ext cx="1217952" cy="12556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B46A1-57A5-4773-B828-A9EBF8B0843B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66C09-0801-4BFA-B542-BD3CCC5E99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598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43348BF-367C-4450-A185-1A482507836F}" type="datetimeFigureOut">
              <a:rPr lang="en-US"/>
              <a:pPr>
                <a:defRPr/>
              </a:pPr>
              <a:t>10/10/2016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D899CE-BE7F-4E12-BE5B-2BA519AE809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88263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>
              <a:ea typeface="ＭＳ Ｐゴシック" pitchFamily="34" charset="-128"/>
            </a:endParaRPr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D719E2-296C-435B-A7BC-79E6AB304246}" type="slidenum">
              <a:rPr lang="en-US" altLang="cs-CZ"/>
              <a:pPr/>
              <a:t>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69735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88797-AC6E-4886-A15D-3FFFC43C1A09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890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10:20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88797-AC6E-4886-A15D-3FFFC43C1A09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288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Bublava: 380 obyvatel, rozpočet obce</a:t>
            </a:r>
            <a:r>
              <a:rPr lang="cs-CZ" baseline="0" dirty="0" smtClean="0"/>
              <a:t> 4 mil. Kč, náklady projektu 95 mil. Kč, záměr od r. 1997, stavební povolení 1999, rozhodnutí o dotaci MF ČR 2000, zastavení stavby 2002 (zrušení dotace)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neprůhledné VŘ (rozhoduje jen starosta), PSP ČR nezkoumá efektivnost při přidělení dotace (nepodloženo analýzami)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2002 nutnost vrátit dotaci 30 mil., stavební firma žaluje obec o 38 mil. 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2012 zablokování majetku obce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nemožnost čerpat dotace…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88797-AC6E-4886-A15D-3FFFC43C1A0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540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dirty="0" smtClean="0">
                <a:latin typeface="Times New Roman" pitchFamily="18" charset="0"/>
              </a:rPr>
              <a:t>snižuje chaos;</a:t>
            </a:r>
            <a:r>
              <a:rPr lang="cs-CZ" baseline="0" dirty="0" smtClean="0">
                <a:latin typeface="Times New Roman" pitchFamily="18" charset="0"/>
              </a:rPr>
              <a:t> využívat a tím odstranit balast (méně zbytečné práce) – musí se naučit ale využívat všichni; lepší pocit z práce (součást celku, ne agendy vytržené z kontextu); využít při tematických koncepcích</a:t>
            </a:r>
          </a:p>
          <a:p>
            <a:r>
              <a:rPr lang="cs-CZ" baseline="0" dirty="0" smtClean="0">
                <a:latin typeface="Times New Roman" pitchFamily="18" charset="0"/>
              </a:rPr>
              <a:t>10:30</a:t>
            </a:r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>
              <a:ea typeface="ＭＳ Ｐゴシック" pitchFamily="34" charset="-128"/>
            </a:endParaRPr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D719E2-296C-435B-A7BC-79E6AB304246}" type="slidenum">
              <a:rPr lang="en-US" altLang="cs-CZ"/>
              <a:pPr/>
              <a:t>23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69735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12:00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88797-AC6E-4886-A15D-3FFFC43C1A0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890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12:05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88797-AC6E-4886-A15D-3FFFC43C1A0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928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12:10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88797-AC6E-4886-A15D-3FFFC43C1A0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495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09:50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88797-AC6E-4886-A15D-3FFFC43C1A0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219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>
              <a:ea typeface="ＭＳ Ｐゴシック" pitchFamily="34" charset="-128"/>
            </a:endParaRPr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D719E2-296C-435B-A7BC-79E6AB304246}" type="slidenum">
              <a:rPr lang="en-US" altLang="cs-CZ"/>
              <a:pPr/>
              <a:t>28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6973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ea typeface="ＭＳ Ｐゴシック" pitchFamily="34" charset="-128"/>
            </a:endParaRPr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ADC8AA-8A03-4942-AE99-5212F9C3FE7B}" type="slidenum">
              <a:rPr lang="en-US" altLang="cs-CZ"/>
              <a:pPr/>
              <a:t>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05756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09:50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88797-AC6E-4886-A15D-3FFFC43C1A0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219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09:50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88797-AC6E-4886-A15D-3FFFC43C1A09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219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09:50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88797-AC6E-4886-A15D-3FFFC43C1A0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219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09:50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88797-AC6E-4886-A15D-3FFFC43C1A0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2193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>
              <a:ea typeface="ＭＳ Ｐゴシック" pitchFamily="34" charset="-128"/>
            </a:endParaRPr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D719E2-296C-435B-A7BC-79E6AB304246}" type="slidenum">
              <a:rPr lang="en-US" altLang="cs-CZ"/>
              <a:pPr/>
              <a:t>33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69735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09:50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88797-AC6E-4886-A15D-3FFFC43C1A09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219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>
              <a:ea typeface="ＭＳ Ｐゴシック" pitchFamily="34" charset="-128"/>
            </a:endParaRPr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D719E2-296C-435B-A7BC-79E6AB304246}" type="slidenum">
              <a:rPr lang="en-US" altLang="cs-CZ"/>
              <a:pPr/>
              <a:t>35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697356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09:50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88797-AC6E-4886-A15D-3FFFC43C1A09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21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>
              <a:ea typeface="ＭＳ Ｐゴシック" pitchFamily="34" charset="-128"/>
            </a:endParaRPr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D719E2-296C-435B-A7BC-79E6AB304246}" type="slidenum">
              <a:rPr lang="en-US" altLang="cs-CZ"/>
              <a:pPr/>
              <a:t>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69735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>
              <a:ea typeface="ＭＳ Ｐゴシック" pitchFamily="34" charset="-128"/>
            </a:endParaRPr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D719E2-296C-435B-A7BC-79E6AB304246}" type="slidenum">
              <a:rPr lang="en-US" altLang="cs-CZ"/>
              <a:pPr/>
              <a:t>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69735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>
              <a:ea typeface="ＭＳ Ｐゴシック" pitchFamily="34" charset="-128"/>
            </a:endParaRPr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D719E2-296C-435B-A7BC-79E6AB304246}" type="slidenum">
              <a:rPr lang="en-US" altLang="cs-CZ"/>
              <a:pPr/>
              <a:t>11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69735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09:50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88797-AC6E-4886-A15D-3FFFC43C1A0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219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88797-AC6E-4886-A15D-3FFFC43C1A0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892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88797-AC6E-4886-A15D-3FFFC43C1A0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393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88797-AC6E-4886-A15D-3FFFC43C1A09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44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E2ED-BC48-4160-A78D-92522F643701}" type="datetimeFigureOut">
              <a:rPr lang="cs-CZ"/>
              <a:pPr>
                <a:defRPr/>
              </a:pPr>
              <a:t>10.10.2016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C2587-ABEE-49C7-A666-240DCA5CCD6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490C-64CD-4F39-BF45-CB533E7DE61F}" type="datetimeFigureOut">
              <a:rPr lang="cs-CZ"/>
              <a:pPr>
                <a:defRPr/>
              </a:pPr>
              <a:t>10.10.2016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6B678-4810-4267-8959-A43BC0EEB212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3BA83-ABE4-438D-9CFC-C5AFCA854EE7}" type="datetimeFigureOut">
              <a:rPr lang="cs-CZ"/>
              <a:pPr>
                <a:defRPr/>
              </a:pPr>
              <a:t>10.10.2016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0EA17-5B53-4EC7-B5AE-DF6E494A682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42CC-44F5-4B3B-A107-30D95A07654F}" type="datetimeFigureOut">
              <a:rPr lang="cs-CZ"/>
              <a:pPr>
                <a:defRPr/>
              </a:pPr>
              <a:t>10.10.2016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416A7-409D-486D-8673-DD66A18DAC4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E32A-2EE4-41C8-97D0-0164F4283FF1}" type="datetimeFigureOut">
              <a:rPr lang="cs-CZ"/>
              <a:pPr>
                <a:defRPr/>
              </a:pPr>
              <a:t>10.10.2016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BFACF-D71A-480E-8B01-FD3A977D176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72CA3-5EBB-4CBF-8F98-1CF8E9E6D867}" type="datetimeFigureOut">
              <a:rPr lang="cs-CZ"/>
              <a:pPr>
                <a:defRPr/>
              </a:pPr>
              <a:t>10.10.2016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3F3BB-0A36-44E6-AA76-C7D39540187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C3A1-7FB6-438E-AB9C-724EA8039DE1}" type="datetimeFigureOut">
              <a:rPr lang="cs-CZ"/>
              <a:pPr>
                <a:defRPr/>
              </a:pPr>
              <a:t>10.10.2016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5CAA4-A692-41B4-8F0C-29219D9B46F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C809F-58D2-43AE-9E45-C7E0F5C7EEC8}" type="datetimeFigureOut">
              <a:rPr lang="cs-CZ"/>
              <a:pPr>
                <a:defRPr/>
              </a:pPr>
              <a:t>10.10.2016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0DFC5-EA63-4B5F-811E-92BCDD4FF84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50D4C-67A6-4A41-8283-5A57B77455F9}" type="datetimeFigureOut">
              <a:rPr lang="cs-CZ"/>
              <a:pPr>
                <a:defRPr/>
              </a:pPr>
              <a:t>10.10.2016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3D649-C705-47AC-9317-DCB7986C514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D480E-313A-4C16-B289-A20D7D4D0880}" type="datetimeFigureOut">
              <a:rPr lang="cs-CZ"/>
              <a:pPr>
                <a:defRPr/>
              </a:pPr>
              <a:t>10.10.2016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DBAEB-F84A-487E-8068-DCA6FBEDCB5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FC63-C3C4-4279-A04B-F3BADD11D12B}" type="datetimeFigureOut">
              <a:rPr lang="cs-CZ"/>
              <a:pPr>
                <a:defRPr/>
              </a:pPr>
              <a:t>10.10.2016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325AC-FC0D-4FBA-BAF7-D49A5638FD4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19CA30-367B-4786-ADB8-454A2DE950A7}" type="datetimeFigureOut">
              <a:rPr lang="cs-CZ"/>
              <a:pPr>
                <a:defRPr/>
              </a:pPr>
              <a:t>10.10.2016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fld id="{4A8D1804-A5A7-4BDF-A234-B0C43374ADC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tomas.sykora@mepco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ela.hruskova@mepco.cz" TargetMode="External"/><Relationship Id="rId4" Type="http://schemas.openxmlformats.org/officeDocument/2006/relationships/hyperlink" Target="mailto:tosovska@mubela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87562" y="5661248"/>
            <a:ext cx="4968875" cy="10080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 smtClean="0">
                <a:latin typeface="Verdana"/>
                <a:ea typeface="+mn-ea"/>
                <a:cs typeface="Verdana"/>
              </a:rPr>
              <a:t>12. října 2016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 smtClean="0">
                <a:latin typeface="Verdana"/>
                <a:ea typeface="+mn-ea"/>
                <a:cs typeface="Verdana"/>
              </a:rPr>
              <a:t>Bělá pod Bezdězem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dirty="0">
              <a:latin typeface="Verdana"/>
              <a:ea typeface="+mn-ea"/>
              <a:cs typeface="Verdana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0" y="1700213"/>
            <a:ext cx="9144000" cy="1125537"/>
          </a:xfrm>
          <a:prstGeom prst="rect">
            <a:avLst/>
          </a:prstGeom>
          <a:solidFill>
            <a:srgbClr val="F79646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Strategický plán rozvoje města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Bělá pod Bezdězem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30686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cs-CZ" altLang="cs-CZ" sz="2800" b="1" dirty="0" smtClean="0">
                <a:latin typeface="Verdana" pitchFamily="34" charset="0"/>
              </a:rPr>
              <a:t>Vstupní seminář pro členy ŘS a PS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230" y="4221088"/>
            <a:ext cx="1693540" cy="1318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F79646"/>
          </a:solidFill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Jak má vypadat funkční strategický plán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29228" y="995801"/>
            <a:ext cx="8229600" cy="5143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ea typeface="ＭＳ Ｐゴシック" pitchFamily="34" charset="-128"/>
              </a:rPr>
              <a:t>zpracování </a:t>
            </a:r>
            <a:r>
              <a:rPr lang="cs-CZ" altLang="cs-CZ" sz="2800" b="1" dirty="0" smtClean="0">
                <a:ea typeface="ＭＳ Ｐゴシック" pitchFamily="34" charset="-128"/>
              </a:rPr>
              <a:t>štíhlého dokumentu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jednoduchý, přehledný, snadno komunikovatelný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ea typeface="ＭＳ Ｐゴシック" pitchFamily="34" charset="-128"/>
              </a:rPr>
              <a:t>definování </a:t>
            </a:r>
            <a:r>
              <a:rPr lang="cs-CZ" altLang="cs-CZ" sz="2800" b="1" dirty="0" smtClean="0">
                <a:ea typeface="ＭＳ Ｐゴシック" pitchFamily="34" charset="-128"/>
              </a:rPr>
              <a:t>vize </a:t>
            </a:r>
            <a:r>
              <a:rPr lang="cs-CZ" altLang="cs-CZ" sz="2800" dirty="0" smtClean="0">
                <a:ea typeface="ＭＳ Ｐゴシック" pitchFamily="34" charset="-128"/>
              </a:rPr>
              <a:t>a stanovení </a:t>
            </a:r>
            <a:r>
              <a:rPr lang="cs-CZ" altLang="cs-CZ" sz="2800" b="1" dirty="0" smtClean="0">
                <a:ea typeface="ＭＳ Ｐゴシック" pitchFamily="34" charset="-128"/>
              </a:rPr>
              <a:t>cílů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cíle musí být ambiciózní, ale dosažitelné a měřitelné (indikátory)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ea typeface="ＭＳ Ｐゴシック" pitchFamily="34" charset="-128"/>
              </a:rPr>
              <a:t>respektování </a:t>
            </a:r>
            <a:r>
              <a:rPr lang="cs-CZ" altLang="cs-CZ" sz="2800" b="1" dirty="0" smtClean="0">
                <a:ea typeface="ＭＳ Ｐゴシック" pitchFamily="34" charset="-128"/>
              </a:rPr>
              <a:t>místních podmínek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cíle musí vycházet z analýzy a pracovat s riziky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ea typeface="ＭＳ Ｐゴシック" pitchFamily="34" charset="-128"/>
              </a:rPr>
              <a:t>nastavení </a:t>
            </a:r>
            <a:r>
              <a:rPr lang="cs-CZ" altLang="cs-CZ" sz="2800" b="1" dirty="0" smtClean="0">
                <a:ea typeface="ＭＳ Ｐゴシック" pitchFamily="34" charset="-128"/>
              </a:rPr>
              <a:t>odpovědností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cílům přidělit garanty a nastavit systém implementace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ea typeface="ＭＳ Ｐゴシック" pitchFamily="34" charset="-128"/>
              </a:rPr>
              <a:t>provázání s </a:t>
            </a:r>
            <a:r>
              <a:rPr lang="cs-CZ" altLang="cs-CZ" sz="2800" b="1" dirty="0" smtClean="0">
                <a:ea typeface="ＭＳ Ｐゴシック" pitchFamily="34" charset="-128"/>
              </a:rPr>
              <a:t>rozpočtem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strategii naplňovat prostřednictvím akčních plánů sestavovaných v souladu s rozpočty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ea typeface="ＭＳ Ｐゴシック" pitchFamily="34" charset="-128"/>
              </a:rPr>
              <a:t>integrování s </a:t>
            </a:r>
            <a:r>
              <a:rPr lang="cs-CZ" altLang="cs-CZ" sz="2800" b="1" dirty="0" smtClean="0">
                <a:ea typeface="ＭＳ Ｐゴシック" pitchFamily="34" charset="-128"/>
              </a:rPr>
              <a:t>ostatními dokumenty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respektovat územní plán, strategie EU, ČR, kraje atd.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cs-CZ" sz="2000" dirty="0" smtClean="0">
              <a:ea typeface="ＭＳ Ｐゴシック" pitchFamily="34" charset="-12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22" y="6107807"/>
            <a:ext cx="963551" cy="75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79512" y="2132856"/>
            <a:ext cx="8784976" cy="112553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accent6"/>
                </a:solidFill>
                <a:latin typeface="Verdana"/>
                <a:ea typeface="+mn-ea"/>
                <a:cs typeface="Verdana"/>
              </a:rPr>
              <a:t>Postup tvorby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accent6"/>
                </a:solidFill>
                <a:latin typeface="Verdana"/>
                <a:ea typeface="+mn-ea"/>
                <a:cs typeface="Verdana"/>
              </a:rPr>
              <a:t>strategického plánu</a:t>
            </a:r>
          </a:p>
        </p:txBody>
      </p:sp>
    </p:spTree>
    <p:extLst>
      <p:ext uri="{BB962C8B-B14F-4D97-AF65-F5344CB8AC3E}">
        <p14:creationId xmlns:p14="http://schemas.microsoft.com/office/powerpoint/2010/main" val="16461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F79646"/>
          </a:solidFill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Realizační tým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29228" y="1165820"/>
            <a:ext cx="8229600" cy="51435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0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cs-CZ" sz="2000" dirty="0" smtClean="0">
              <a:ea typeface="ＭＳ Ｐゴシック" pitchFamily="34" charset="-12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22" y="6107807"/>
            <a:ext cx="963551" cy="75019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23528" y="2088956"/>
            <a:ext cx="1872208" cy="2554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REALIZAČNÍ TÝM</a:t>
            </a:r>
          </a:p>
          <a:p>
            <a:pPr algn="ctr"/>
            <a:r>
              <a:rPr lang="cs-CZ" sz="1400" dirty="0" smtClean="0"/>
              <a:t>Politický gestor</a:t>
            </a:r>
          </a:p>
          <a:p>
            <a:pPr algn="ctr"/>
            <a:r>
              <a:rPr lang="cs-CZ" sz="1400" dirty="0" smtClean="0"/>
              <a:t>Manažer strategie</a:t>
            </a:r>
            <a:endParaRPr lang="cs-CZ" dirty="0"/>
          </a:p>
          <a:p>
            <a:pPr algn="ctr"/>
            <a:r>
              <a:rPr lang="cs-CZ" dirty="0" smtClean="0"/>
              <a:t>A</a:t>
            </a:r>
          </a:p>
          <a:p>
            <a:pPr algn="ctr"/>
            <a:r>
              <a:rPr lang="cs-CZ" dirty="0" smtClean="0"/>
              <a:t>ZPRACOVATEL</a:t>
            </a:r>
          </a:p>
          <a:p>
            <a:pPr algn="ctr"/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351341" y="5230593"/>
            <a:ext cx="5014176" cy="6263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Odbory města</a:t>
            </a:r>
            <a:endParaRPr lang="en-US" sz="2000" dirty="0"/>
          </a:p>
        </p:txBody>
      </p:sp>
      <p:sp>
        <p:nvSpPr>
          <p:cNvPr id="7" name="Obdélník 6"/>
          <p:cNvSpPr/>
          <p:nvPr/>
        </p:nvSpPr>
        <p:spPr>
          <a:xfrm>
            <a:off x="2858429" y="908720"/>
            <a:ext cx="25202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Zastupitelstvo a Rada města</a:t>
            </a:r>
            <a:endParaRPr lang="en-US" dirty="0"/>
          </a:p>
        </p:txBody>
      </p:sp>
      <p:sp>
        <p:nvSpPr>
          <p:cNvPr id="8" name="Obdélník 7"/>
          <p:cNvSpPr/>
          <p:nvPr/>
        </p:nvSpPr>
        <p:spPr>
          <a:xfrm>
            <a:off x="2820282" y="2103544"/>
            <a:ext cx="2520280" cy="1002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Řídící skupina</a:t>
            </a:r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2843808" y="3601123"/>
            <a:ext cx="2520280" cy="1042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Pracovní skupina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1259632" y="1232756"/>
            <a:ext cx="1471619" cy="6840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2288538" y="2580367"/>
            <a:ext cx="428216" cy="0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4118569" y="1666274"/>
            <a:ext cx="1" cy="3881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2266348" y="4080218"/>
            <a:ext cx="428216" cy="0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5796136" y="2103544"/>
            <a:ext cx="2520280" cy="10027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starostka, místostarosta, tajemník, </a:t>
            </a:r>
            <a:r>
              <a:rPr lang="cs-CZ" dirty="0" err="1" smtClean="0">
                <a:solidFill>
                  <a:schemeClr val="tx2"/>
                </a:solidFill>
              </a:rPr>
              <a:t>ved</a:t>
            </a:r>
            <a:r>
              <a:rPr lang="cs-CZ" dirty="0" smtClean="0">
                <a:solidFill>
                  <a:schemeClr val="tx2"/>
                </a:solidFill>
              </a:rPr>
              <a:t>. ORMM, </a:t>
            </a:r>
            <a:r>
              <a:rPr lang="cs-CZ" dirty="0" err="1" smtClean="0">
                <a:solidFill>
                  <a:schemeClr val="tx2"/>
                </a:solidFill>
              </a:rPr>
              <a:t>ved</a:t>
            </a:r>
            <a:r>
              <a:rPr lang="cs-CZ" dirty="0" smtClean="0">
                <a:solidFill>
                  <a:schemeClr val="tx2"/>
                </a:solidFill>
              </a:rPr>
              <a:t>. FO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796136" y="3517093"/>
            <a:ext cx="2520280" cy="11262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ŘS + </a:t>
            </a:r>
            <a:r>
              <a:rPr lang="cs-CZ" dirty="0" err="1" smtClean="0">
                <a:solidFill>
                  <a:schemeClr val="tx2"/>
                </a:solidFill>
              </a:rPr>
              <a:t>ved</a:t>
            </a:r>
            <a:r>
              <a:rPr lang="cs-CZ" dirty="0" smtClean="0">
                <a:solidFill>
                  <a:schemeClr val="tx2"/>
                </a:solidFill>
              </a:rPr>
              <a:t>. SO, 1 zástupce za každou stranu, </a:t>
            </a:r>
            <a:r>
              <a:rPr lang="cs-CZ" dirty="0" err="1" smtClean="0">
                <a:solidFill>
                  <a:schemeClr val="tx2"/>
                </a:solidFill>
              </a:rPr>
              <a:t>řed</a:t>
            </a:r>
            <a:r>
              <a:rPr lang="cs-CZ" dirty="0" smtClean="0">
                <a:solidFill>
                  <a:schemeClr val="tx2"/>
                </a:solidFill>
              </a:rPr>
              <a:t>. ZŠ, MŠ, TS, Lesů, MKZ 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 flipH="1">
            <a:off x="4104339" y="3208128"/>
            <a:ext cx="1" cy="3881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1259632" y="4737302"/>
            <a:ext cx="1" cy="3881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H="1">
            <a:off x="4090170" y="4716534"/>
            <a:ext cx="1" cy="3881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5454455" y="2604928"/>
            <a:ext cx="227787" cy="0"/>
          </a:xfrm>
          <a:prstGeom prst="line">
            <a:avLst/>
          </a:prstGeom>
          <a:ln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5454455" y="2744160"/>
            <a:ext cx="227787" cy="0"/>
          </a:xfrm>
          <a:prstGeom prst="line">
            <a:avLst/>
          </a:prstGeom>
          <a:ln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5456629" y="4221088"/>
            <a:ext cx="227787" cy="0"/>
          </a:xfrm>
          <a:prstGeom prst="line">
            <a:avLst/>
          </a:prstGeom>
          <a:ln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5456629" y="4080218"/>
            <a:ext cx="227787" cy="0"/>
          </a:xfrm>
          <a:prstGeom prst="line">
            <a:avLst/>
          </a:prstGeom>
          <a:ln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323528" y="5923141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Kontaktní osoba = manažer strategie: Ing. Jana Vltavská, vedoucí ORMM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745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F79646"/>
          </a:solidFill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Jak vypadá strategický plán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22" y="6107807"/>
            <a:ext cx="963551" cy="750193"/>
          </a:xfrm>
          <a:prstGeom prst="rect">
            <a:avLst/>
          </a:prstGeom>
        </p:spPr>
      </p:pic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024653"/>
              </p:ext>
            </p:extLst>
          </p:nvPr>
        </p:nvGraphicFramePr>
        <p:xfrm>
          <a:off x="251520" y="980728"/>
          <a:ext cx="381642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258147"/>
              </p:ext>
            </p:extLst>
          </p:nvPr>
        </p:nvGraphicFramePr>
        <p:xfrm>
          <a:off x="3995936" y="1124744"/>
          <a:ext cx="4949582" cy="469501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74791"/>
                <a:gridCol w="2474791"/>
              </a:tblGrid>
              <a:tr h="576064"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cs-CZ" sz="2000" b="1" dirty="0" smtClean="0"/>
                        <a:t>KROKY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cs-CZ" sz="2000" b="1" baseline="0" dirty="0" smtClean="0"/>
                        <a:t>VÝSTUPY</a:t>
                      </a:r>
                    </a:p>
                  </a:txBody>
                  <a:tcPr anchor="ctr"/>
                </a:tc>
              </a:tr>
              <a:tr h="1368152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dirty="0" smtClean="0"/>
                        <a:t>analýza</a:t>
                      </a:r>
                      <a:r>
                        <a:rPr lang="cs-CZ" sz="1600" baseline="0" dirty="0" smtClean="0"/>
                        <a:t> dat (statistiky)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baseline="0" dirty="0" smtClean="0"/>
                        <a:t>kvantitativní a kvalitativní analýza (rozhovory s klíčovými aktéry , dotazníky)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dirty="0" smtClean="0"/>
                        <a:t>soc.-</a:t>
                      </a:r>
                      <a:r>
                        <a:rPr lang="cs-CZ" sz="1600" dirty="0" err="1" smtClean="0"/>
                        <a:t>ek</a:t>
                      </a:r>
                      <a:r>
                        <a:rPr lang="cs-CZ" sz="1600" dirty="0" smtClean="0"/>
                        <a:t>.</a:t>
                      </a:r>
                      <a:r>
                        <a:rPr lang="cs-CZ" sz="1600" baseline="0" dirty="0" smtClean="0"/>
                        <a:t> analýza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baseline="0" dirty="0" smtClean="0"/>
                        <a:t>PESTEL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baseline="0" dirty="0" smtClean="0"/>
                        <a:t>analýza dokumentů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baseline="0" dirty="0" smtClean="0"/>
                        <a:t>analýza rizik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baseline="0" dirty="0" smtClean="0"/>
                        <a:t>SWOT</a:t>
                      </a:r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dirty="0" smtClean="0"/>
                        <a:t>východisk</a:t>
                      </a:r>
                      <a:r>
                        <a:rPr lang="cs-CZ" sz="1600" baseline="0" dirty="0" smtClean="0"/>
                        <a:t>a z analýzy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baseline="0" dirty="0" smtClean="0"/>
                        <a:t>návrhy členů PS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baseline="0" dirty="0" smtClean="0"/>
                        <a:t>veřejné projednání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baseline="0" dirty="0" smtClean="0"/>
                        <a:t>územní plán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baseline="0" dirty="0" smtClean="0"/>
                        <a:t>priority </a:t>
                      </a:r>
                      <a:r>
                        <a:rPr lang="cs-CZ" sz="1600" baseline="0" dirty="0" err="1" smtClean="0"/>
                        <a:t>stakeholderů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dirty="0" smtClean="0"/>
                        <a:t>vize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dirty="0" smtClean="0"/>
                        <a:t>pilíře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dirty="0" smtClean="0"/>
                        <a:t>cíle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dirty="0" smtClean="0"/>
                        <a:t>opatření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dirty="0" smtClean="0"/>
                        <a:t>indikátory</a:t>
                      </a:r>
                      <a:endParaRPr lang="cs-CZ" sz="1600" dirty="0"/>
                    </a:p>
                  </a:txBody>
                  <a:tcPr/>
                </a:tc>
              </a:tr>
              <a:tr h="86308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dirty="0" smtClean="0"/>
                        <a:t>zohlednění</a:t>
                      </a:r>
                      <a:r>
                        <a:rPr lang="cs-CZ" sz="1600" baseline="0" dirty="0" smtClean="0"/>
                        <a:t> organizační struktury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baseline="0" dirty="0" smtClean="0"/>
                        <a:t>zohlednění  vnitřních předpisů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dirty="0" smtClean="0"/>
                        <a:t>nastavení procesů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dirty="0" smtClean="0"/>
                        <a:t>nastavení procesu vyhodnocování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dirty="0" smtClean="0"/>
                        <a:t>nastavení procesu</a:t>
                      </a:r>
                      <a:r>
                        <a:rPr lang="cs-CZ" sz="1600" baseline="0" dirty="0" smtClean="0"/>
                        <a:t> tvorby akčních plánů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600" dirty="0" smtClean="0"/>
                        <a:t>řízení změn strategie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395536" y="209772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zpracovatel za účasti města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55576" y="3356992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PS a město za koordinace zpracovatele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95536" y="486916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zpracovatel ve spolupráci s městem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743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F79646"/>
          </a:solidFill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Harmonogram tvorby strategického plánu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30657" y="836712"/>
            <a:ext cx="8229600" cy="51435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4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cs-CZ" sz="2400" dirty="0" smtClean="0">
              <a:ea typeface="ＭＳ Ｐゴシック" pitchFamily="34" charset="-12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22" y="6107807"/>
            <a:ext cx="963551" cy="750193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227127"/>
              </p:ext>
            </p:extLst>
          </p:nvPr>
        </p:nvGraphicFramePr>
        <p:xfrm>
          <a:off x="179509" y="1052736"/>
          <a:ext cx="8811034" cy="5105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5"/>
                <a:gridCol w="2112519"/>
                <a:gridCol w="381888"/>
                <a:gridCol w="381887"/>
                <a:gridCol w="381887"/>
                <a:gridCol w="381887"/>
                <a:gridCol w="381887"/>
                <a:gridCol w="381887"/>
                <a:gridCol w="381887"/>
                <a:gridCol w="381887"/>
                <a:gridCol w="381887"/>
                <a:gridCol w="381887"/>
                <a:gridCol w="381887"/>
                <a:gridCol w="409522"/>
              </a:tblGrid>
              <a:tr h="395567">
                <a:tc gridSpan="2">
                  <a:txBody>
                    <a:bodyPr/>
                    <a:lstStyle/>
                    <a:p>
                      <a:pPr algn="r"/>
                      <a:r>
                        <a:rPr lang="cs-CZ" b="0" dirty="0" smtClean="0"/>
                        <a:t>Rok</a:t>
                      </a:r>
                      <a:endParaRPr lang="cs-CZ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2016</a:t>
                      </a:r>
                      <a:endParaRPr lang="cs-CZ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2017</a:t>
                      </a:r>
                      <a:endParaRPr lang="cs-CZ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90329">
                <a:tc gridSpan="2">
                  <a:txBody>
                    <a:bodyPr/>
                    <a:lstStyle/>
                    <a:p>
                      <a:pPr algn="r"/>
                      <a:r>
                        <a:rPr lang="cs-CZ" sz="1200" b="1" dirty="0" smtClean="0"/>
                        <a:t>Měsíc</a:t>
                      </a:r>
                      <a:endParaRPr lang="cs-CZ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07</a:t>
                      </a:r>
                      <a:endParaRPr lang="cs-CZ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08</a:t>
                      </a:r>
                      <a:endParaRPr lang="cs-CZ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09</a:t>
                      </a:r>
                      <a:endParaRPr lang="cs-CZ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10</a:t>
                      </a:r>
                      <a:endParaRPr lang="cs-CZ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11</a:t>
                      </a:r>
                      <a:endParaRPr lang="cs-CZ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12</a:t>
                      </a:r>
                      <a:endParaRPr lang="cs-CZ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01</a:t>
                      </a:r>
                      <a:endParaRPr lang="cs-CZ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02</a:t>
                      </a:r>
                      <a:endParaRPr lang="cs-CZ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03</a:t>
                      </a:r>
                      <a:endParaRPr lang="cs-CZ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04</a:t>
                      </a:r>
                      <a:endParaRPr lang="cs-CZ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05</a:t>
                      </a:r>
                      <a:endParaRPr lang="cs-CZ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06</a:t>
                      </a:r>
                      <a:endParaRPr lang="cs-CZ" sz="1200" b="1" dirty="0"/>
                    </a:p>
                  </a:txBody>
                  <a:tcPr anchor="ctr"/>
                </a:tc>
              </a:tr>
              <a:tr h="390329">
                <a:tc gridSpan="2">
                  <a:txBody>
                    <a:bodyPr/>
                    <a:lstStyle/>
                    <a:p>
                      <a:r>
                        <a:rPr lang="cs-CZ" b="1" dirty="0" smtClean="0"/>
                        <a:t>Nastavení</a:t>
                      </a:r>
                      <a:r>
                        <a:rPr lang="cs-CZ" b="1" baseline="0" dirty="0" smtClean="0"/>
                        <a:t> postupu prací</a:t>
                      </a:r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26831">
                <a:tc>
                  <a:txBody>
                    <a:bodyPr/>
                    <a:lstStyle/>
                    <a:p>
                      <a:r>
                        <a:rPr lang="cs-CZ" sz="1600" b="0" i="1" dirty="0" smtClean="0"/>
                        <a:t>zapojení veřejnosti:</a:t>
                      </a:r>
                      <a:endParaRPr lang="cs-CZ" sz="1600" b="0" i="1" dirty="0"/>
                    </a:p>
                  </a:txBody>
                  <a:tcPr anchor="ctr"/>
                </a:tc>
                <a:tc gridSpan="1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1" dirty="0" smtClean="0"/>
                        <a:t>vstupní</a:t>
                      </a:r>
                      <a:r>
                        <a:rPr lang="cs-CZ" sz="1600" b="0" i="1" baseline="0" dirty="0" smtClean="0"/>
                        <a:t> seminář</a:t>
                      </a:r>
                      <a:endParaRPr lang="cs-CZ" sz="1600" b="0" i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26831">
                <a:tc>
                  <a:txBody>
                    <a:bodyPr/>
                    <a:lstStyle/>
                    <a:p>
                      <a:r>
                        <a:rPr lang="cs-CZ" sz="1600" b="0" i="1" dirty="0" smtClean="0"/>
                        <a:t>zapojení týmu:</a:t>
                      </a:r>
                      <a:endParaRPr lang="cs-CZ" sz="1600" b="0" i="1" dirty="0"/>
                    </a:p>
                  </a:txBody>
                  <a:tcPr anchor="ctr"/>
                </a:tc>
                <a:tc gridSpan="1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1" dirty="0" smtClean="0"/>
                        <a:t>ustavení</a:t>
                      </a:r>
                      <a:r>
                        <a:rPr lang="cs-CZ" sz="1600" b="0" i="1" baseline="0" dirty="0" smtClean="0"/>
                        <a:t> Řídicí skupiny a pracovní skupiny, vstupní seminář pro interní tým</a:t>
                      </a:r>
                      <a:endParaRPr lang="cs-CZ" sz="1600" b="0" i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90329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Analytická</a:t>
                      </a:r>
                      <a:r>
                        <a:rPr lang="cs-CZ" b="1" baseline="0" dirty="0" smtClean="0"/>
                        <a:t> část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Dotazníky,</a:t>
                      </a:r>
                      <a:r>
                        <a:rPr lang="cs-CZ" baseline="0" dirty="0" smtClean="0"/>
                        <a:t> data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26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1" dirty="0" smtClean="0"/>
                        <a:t>zapojení veřejnosti:</a:t>
                      </a:r>
                    </a:p>
                  </a:txBody>
                  <a:tcPr anchor="ctr"/>
                </a:tc>
                <a:tc gridSpan="1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1" dirty="0" smtClean="0"/>
                        <a:t>dotazníkové šetření, hledání „10 P“,  veřejné projednání :</a:t>
                      </a:r>
                      <a:r>
                        <a:rPr lang="cs-CZ" sz="1600" b="0" i="1" baseline="0" dirty="0" smtClean="0"/>
                        <a:t> analytická zjištění</a:t>
                      </a:r>
                      <a:endParaRPr lang="cs-CZ" sz="1600" b="0" i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26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1" dirty="0" smtClean="0"/>
                        <a:t>zapojení týmu:</a:t>
                      </a:r>
                    </a:p>
                  </a:txBody>
                  <a:tcPr anchor="ctr"/>
                </a:tc>
                <a:tc gridSpan="1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1" dirty="0" smtClean="0"/>
                        <a:t>setkání PS a ŘS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90329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Návrhová část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Cíle,</a:t>
                      </a:r>
                      <a:r>
                        <a:rPr lang="cs-CZ" baseline="0" dirty="0" smtClean="0"/>
                        <a:t> opatření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26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1" dirty="0" smtClean="0"/>
                        <a:t>zapojení veřejnosti:</a:t>
                      </a:r>
                    </a:p>
                  </a:txBody>
                  <a:tcPr anchor="ctr"/>
                </a:tc>
                <a:tc gridSpan="1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1" dirty="0" smtClean="0"/>
                        <a:t>veřejné projednání</a:t>
                      </a:r>
                      <a:r>
                        <a:rPr lang="cs-CZ" sz="1600" b="0" i="1" baseline="0" dirty="0" smtClean="0"/>
                        <a:t> návrhů, vč. sběru připomínek a doporučení</a:t>
                      </a:r>
                      <a:endParaRPr lang="cs-CZ" sz="1600" b="0" i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26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1" dirty="0" smtClean="0"/>
                        <a:t>zapojení týmu:</a:t>
                      </a:r>
                    </a:p>
                  </a:txBody>
                  <a:tcPr anchor="ctr"/>
                </a:tc>
                <a:tc gridSpan="1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1" dirty="0" smtClean="0"/>
                        <a:t>setkání PS a ŘS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90329">
                <a:tc>
                  <a:txBody>
                    <a:bodyPr/>
                    <a:lstStyle/>
                    <a:p>
                      <a:r>
                        <a:rPr lang="cs-CZ" b="1" dirty="0" smtClean="0"/>
                        <a:t>Implementační část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Způsob</a:t>
                      </a:r>
                      <a:r>
                        <a:rPr lang="cs-CZ" baseline="0" dirty="0" smtClean="0"/>
                        <a:t> řízení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6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1" dirty="0" smtClean="0"/>
                        <a:t>zapojení veřejnosti:</a:t>
                      </a:r>
                    </a:p>
                  </a:txBody>
                  <a:tcPr anchor="ctr"/>
                </a:tc>
                <a:tc gridSpan="1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1" dirty="0" smtClean="0"/>
                        <a:t>finální</a:t>
                      </a:r>
                      <a:r>
                        <a:rPr lang="cs-CZ" sz="1600" b="0" i="1" baseline="0" dirty="0" smtClean="0"/>
                        <a:t> schvalování na ZM</a:t>
                      </a:r>
                      <a:endParaRPr lang="cs-CZ" sz="1600" b="0" i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90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1" dirty="0" smtClean="0"/>
                        <a:t>zapojení týmu:</a:t>
                      </a:r>
                    </a:p>
                  </a:txBody>
                  <a:tcPr anchor="ctr"/>
                </a:tc>
                <a:tc gridSpan="1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1" dirty="0" smtClean="0"/>
                        <a:t>setkání PS a ŘS, proškolení gestorů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8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fontAlgn="auto">
              <a:defRPr/>
            </a:pPr>
            <a:r>
              <a:rPr lang="cs-CZ" sz="2800" dirty="0"/>
              <a:t>Při plánování </a:t>
            </a:r>
            <a:r>
              <a:rPr lang="cs-CZ" sz="2800" dirty="0" smtClean="0"/>
              <a:t>a realizaci rozvoje </a:t>
            </a:r>
            <a:r>
              <a:rPr lang="cs-CZ" sz="2800" dirty="0"/>
              <a:t>území je nutné uplatnit dobré vládnutí (</a:t>
            </a:r>
            <a:r>
              <a:rPr lang="cs-CZ" sz="2800" dirty="0" err="1"/>
              <a:t>good</a:t>
            </a:r>
            <a:r>
              <a:rPr lang="cs-CZ" sz="2800" dirty="0"/>
              <a:t> </a:t>
            </a:r>
            <a:r>
              <a:rPr lang="cs-CZ" sz="2800" dirty="0" err="1"/>
              <a:t>governance</a:t>
            </a:r>
            <a:r>
              <a:rPr lang="cs-CZ" sz="2800" dirty="0" smtClean="0"/>
              <a:t>).</a:t>
            </a:r>
            <a:endParaRPr lang="cs-CZ" sz="2800" dirty="0"/>
          </a:p>
          <a:p>
            <a:pPr fontAlgn="auto">
              <a:defRPr/>
            </a:pPr>
            <a:r>
              <a:rPr lang="cs-CZ" sz="2800" dirty="0"/>
              <a:t>Strategické plánování je dynamický, kontinuální </a:t>
            </a:r>
            <a:r>
              <a:rPr lang="cs-CZ" sz="2800" dirty="0" smtClean="0"/>
              <a:t>proces.</a:t>
            </a:r>
            <a:endParaRPr lang="cs-CZ" sz="2800" dirty="0"/>
          </a:p>
          <a:p>
            <a:pPr>
              <a:defRPr/>
            </a:pPr>
            <a:r>
              <a:rPr lang="cs-CZ" sz="2800" dirty="0"/>
              <a:t>Rostoucí tlak na dosahování a prokazování výsledků </a:t>
            </a:r>
            <a:r>
              <a:rPr lang="cs-CZ" sz="2800" dirty="0" smtClean="0"/>
              <a:t>a </a:t>
            </a:r>
            <a:r>
              <a:rPr lang="cs-CZ" sz="2800" dirty="0"/>
              <a:t>na </a:t>
            </a:r>
            <a:r>
              <a:rPr lang="cs-CZ" sz="2800" dirty="0" smtClean="0"/>
              <a:t>hospodárnost</a:t>
            </a:r>
          </a:p>
          <a:p>
            <a:pPr marL="0" indent="0">
              <a:buNone/>
              <a:defRPr/>
            </a:pPr>
            <a:endParaRPr lang="cs-CZ" sz="2800" dirty="0"/>
          </a:p>
          <a:p>
            <a:pPr marL="0" indent="0">
              <a:buNone/>
              <a:defRPr/>
            </a:pPr>
            <a:r>
              <a:rPr lang="cs-CZ" sz="2800" dirty="0" smtClean="0"/>
              <a:t>		→ to vše by mělo být uplatněno v procesu 		strategického řízení</a:t>
            </a:r>
          </a:p>
          <a:p>
            <a:pPr>
              <a:lnSpc>
                <a:spcPct val="90000"/>
              </a:lnSpc>
              <a:defRPr/>
            </a:pPr>
            <a:endParaRPr lang="cs-CZ" sz="26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Základní principy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571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přijímat správná rozhodnutí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provádět je procesně správně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vhodnou formou o nich komunikovat </a:t>
            </a:r>
            <a:endParaRPr lang="cs-CZ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800" dirty="0" smtClean="0"/>
              <a:t>aby se město dobře rozvíjelo, je potřeba plnit všechny tři složky současně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800" dirty="0"/>
              <a:t>j</a:t>
            </a:r>
            <a:r>
              <a:rPr lang="cs-CZ" sz="2800" dirty="0" smtClean="0"/>
              <a:t>e nutné neustále pracovat na zlepšování všech tří složek</a:t>
            </a:r>
            <a:endParaRPr lang="cs-CZ" sz="28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sz="7200" dirty="0" smtClean="0"/>
          </a:p>
          <a:p>
            <a:pPr>
              <a:lnSpc>
                <a:spcPct val="90000"/>
              </a:lnSpc>
              <a:defRPr/>
            </a:pPr>
            <a:endParaRPr lang="cs-CZ" sz="26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Good</a:t>
            </a: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Governance</a:t>
            </a: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22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179476" y="1556269"/>
            <a:ext cx="8964524" cy="4572916"/>
            <a:chOff x="2113" y="7300"/>
            <a:chExt cx="7742" cy="3658"/>
          </a:xfrm>
        </p:grpSpPr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619" y="7358"/>
              <a:ext cx="2941" cy="2712"/>
            </a:xfrm>
            <a:prstGeom prst="ellipse">
              <a:avLst/>
            </a:prstGeom>
            <a:solidFill>
              <a:srgbClr val="C6D9F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4000">
                <a:solidFill>
                  <a:schemeClr val="tx1"/>
                </a:solidFill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5090" y="7358"/>
              <a:ext cx="2939" cy="2712"/>
            </a:xfrm>
            <a:prstGeom prst="ellipse">
              <a:avLst/>
            </a:prstGeom>
            <a:solidFill>
              <a:srgbClr val="EAF1DD">
                <a:alpha val="69019"/>
              </a:srgbClr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4000">
                <a:solidFill>
                  <a:schemeClr val="tx1"/>
                </a:solidFill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3741" y="7710"/>
              <a:ext cx="1226" cy="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cs-CZ" b="1" dirty="0">
                  <a:solidFill>
                    <a:schemeClr val="tx1"/>
                  </a:solidFill>
                  <a:latin typeface="Calibri" pitchFamily="34" charset="0"/>
                </a:rPr>
                <a:t>Dělat 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  <a:latin typeface="Calibri" pitchFamily="34" charset="0"/>
                </a:rPr>
                <a:t>(vybrat) správné věci</a:t>
              </a: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6589" y="7827"/>
              <a:ext cx="1470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cs-CZ" b="1" dirty="0">
                  <a:solidFill>
                    <a:schemeClr val="tx1"/>
                  </a:solidFill>
                  <a:latin typeface="Calibri" pitchFamily="34" charset="0"/>
                </a:rPr>
                <a:t>Správně 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  <a:latin typeface="Calibri" pitchFamily="34" charset="0"/>
                </a:rPr>
                <a:t>je 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  <a:latin typeface="Calibri" pitchFamily="34" charset="0"/>
                </a:rPr>
                <a:t>provádět</a:t>
              </a:r>
              <a:endParaRPr lang="cs-CZ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ctr"/>
              <a:endParaRPr lang="cs-CZ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endParaRPr lang="cs-CZ" sz="40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4354" y="8178"/>
              <a:ext cx="3004" cy="2780"/>
            </a:xfrm>
            <a:prstGeom prst="ellipse">
              <a:avLst/>
            </a:prstGeom>
            <a:solidFill>
              <a:srgbClr val="FDE9D9">
                <a:alpha val="25098"/>
              </a:srgbClr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4000">
                <a:solidFill>
                  <a:schemeClr val="tx1"/>
                </a:solidFill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5090" y="10058"/>
              <a:ext cx="1592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36000"/>
            <a:lstStyle/>
            <a:p>
              <a:pPr algn="ctr"/>
              <a:r>
                <a:rPr lang="cs-CZ" b="1" dirty="0">
                  <a:solidFill>
                    <a:schemeClr val="tx1"/>
                  </a:solidFill>
                  <a:latin typeface="Calibri" pitchFamily="34" charset="0"/>
                </a:rPr>
                <a:t>Správně komunikovat         (s veřejností)</a:t>
              </a: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rot="-2877294">
              <a:off x="6857" y="8204"/>
              <a:ext cx="357" cy="2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7987" y="9558"/>
              <a:ext cx="1787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r>
                <a:rPr lang="cs-CZ" b="1" dirty="0">
                  <a:solidFill>
                    <a:schemeClr val="accent6"/>
                  </a:solidFill>
                  <a:latin typeface="Calibri" pitchFamily="34" charset="0"/>
                </a:rPr>
                <a:t>Úspěch vyžaduje zvětšovat průnik – dělat správné věci správně a správně komunikovat</a:t>
              </a: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5108" y="8178"/>
              <a:ext cx="735" cy="8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V="1">
              <a:off x="5108" y="8178"/>
              <a:ext cx="471" cy="4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V="1">
              <a:off x="5212" y="8201"/>
              <a:ext cx="857" cy="9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V="1">
              <a:off x="5334" y="8201"/>
              <a:ext cx="980" cy="1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 flipV="1">
              <a:off x="5457" y="8319"/>
              <a:ext cx="1102" cy="1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V="1">
              <a:off x="5703" y="8716"/>
              <a:ext cx="856" cy="1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 flipV="1">
              <a:off x="5843" y="9164"/>
              <a:ext cx="634" cy="7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2113" y="7300"/>
              <a:ext cx="1893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r>
                <a:rPr lang="cs-CZ" dirty="0">
                  <a:solidFill>
                    <a:schemeClr val="tx1"/>
                  </a:solidFill>
                  <a:latin typeface="Calibri" pitchFamily="34" charset="0"/>
                </a:rPr>
                <a:t>„Dělat (vybrat) správné věci“ je úkolem zejména zastupitelů města</a:t>
              </a:r>
              <a:r>
                <a:rPr lang="cs-CZ" dirty="0" smtClean="0">
                  <a:solidFill>
                    <a:schemeClr val="tx1"/>
                  </a:solidFill>
                  <a:latin typeface="Calibri" pitchFamily="34" charset="0"/>
                </a:rPr>
                <a:t>.</a:t>
              </a:r>
              <a:endParaRPr lang="cs-CZ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7987" y="7300"/>
              <a:ext cx="1868" cy="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r>
                <a:rPr lang="cs-CZ" dirty="0">
                  <a:solidFill>
                    <a:schemeClr val="tx1"/>
                  </a:solidFill>
                  <a:latin typeface="Calibri" pitchFamily="34" charset="0"/>
                </a:rPr>
                <a:t>„Správně je provádět“ je úkolem zejména úřadu a organizací města.</a:t>
              </a:r>
            </a:p>
          </p:txBody>
        </p:sp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2175" y="10065"/>
              <a:ext cx="2394" cy="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r>
                <a:rPr lang="cs-CZ" dirty="0">
                  <a:solidFill>
                    <a:schemeClr val="tx1"/>
                  </a:solidFill>
                  <a:latin typeface="Calibri" pitchFamily="34" charset="0"/>
                </a:rPr>
                <a:t>„Správně komunikovat“ je úkolem </a:t>
              </a:r>
              <a:r>
                <a:rPr lang="cs-CZ" dirty="0" smtClean="0">
                  <a:solidFill>
                    <a:schemeClr val="tx1"/>
                  </a:solidFill>
                  <a:latin typeface="Calibri" pitchFamily="34" charset="0"/>
                </a:rPr>
                <a:t>všech </a:t>
              </a:r>
              <a:r>
                <a:rPr lang="cs-CZ" dirty="0">
                  <a:solidFill>
                    <a:schemeClr val="tx1"/>
                  </a:solidFill>
                  <a:latin typeface="Calibri" pitchFamily="34" charset="0"/>
                </a:rPr>
                <a:t>zúčastněných.</a:t>
              </a:r>
            </a:p>
          </p:txBody>
        </p:sp>
      </p:grpSp>
      <p:sp>
        <p:nvSpPr>
          <p:cNvPr id="32" name="Nadpis 1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Good</a:t>
            </a: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Governance</a:t>
            </a: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718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539552" y="1340768"/>
            <a:ext cx="2520280" cy="2448272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dělám dobré věci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Ovál 31"/>
          <p:cNvSpPr/>
          <p:nvPr/>
        </p:nvSpPr>
        <p:spPr>
          <a:xfrm>
            <a:off x="1159810" y="2852936"/>
            <a:ext cx="2520280" cy="2448272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o věcech, které dělám, dobře komunikuji s veřejností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Ovál 32"/>
          <p:cNvSpPr/>
          <p:nvPr/>
        </p:nvSpPr>
        <p:spPr>
          <a:xfrm>
            <a:off x="5292080" y="1325727"/>
            <a:ext cx="2520280" cy="2448272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věci nedělám správně (v rozporu se zákony)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Popisek se šipkou nahoru 3"/>
          <p:cNvSpPr/>
          <p:nvPr/>
        </p:nvSpPr>
        <p:spPr>
          <a:xfrm>
            <a:off x="5004048" y="3815585"/>
            <a:ext cx="3096344" cy="1080120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rozhodnutí jsou neplatná</a:t>
            </a:r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Good</a:t>
            </a: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Governance</a:t>
            </a: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7021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3527884" y="1528556"/>
            <a:ext cx="2520280" cy="2448272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dělám dobré věci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Ovál 31"/>
          <p:cNvSpPr/>
          <p:nvPr/>
        </p:nvSpPr>
        <p:spPr>
          <a:xfrm>
            <a:off x="755576" y="3789040"/>
            <a:ext cx="2520280" cy="2448272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neumím je „prodat“, nekomunikuji o nich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3" name="Ovál 32"/>
          <p:cNvSpPr/>
          <p:nvPr/>
        </p:nvSpPr>
        <p:spPr>
          <a:xfrm>
            <a:off x="5148064" y="1556792"/>
            <a:ext cx="2520280" cy="2448272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dělám je správně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opisek se šipkou doleva 3"/>
          <p:cNvSpPr/>
          <p:nvPr/>
        </p:nvSpPr>
        <p:spPr>
          <a:xfrm>
            <a:off x="3253758" y="4509120"/>
            <a:ext cx="4630610" cy="1008112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nikdo o tom neví, veřejnost je nespokojená, vedení města prohraje volby</a:t>
            </a:r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Good</a:t>
            </a: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Governance</a:t>
            </a: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7372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F79646"/>
          </a:solidFill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Program</a:t>
            </a:r>
            <a:endParaRPr lang="en-GB" sz="3600" dirty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232400"/>
          </a:xfrm>
        </p:spPr>
        <p:txBody>
          <a:bodyPr/>
          <a:lstStyle/>
          <a:p>
            <a:pPr marL="514350" indent="-514350" eaLnBrk="1" hangingPunct="1"/>
            <a:endParaRPr lang="cs-CZ" altLang="cs-CZ" dirty="0" smtClean="0">
              <a:ea typeface="ＭＳ Ｐゴシック" pitchFamily="34" charset="-128"/>
            </a:endParaRPr>
          </a:p>
          <a:p>
            <a:pPr marL="514350" indent="-514350" eaLnBrk="1" hangingPunct="1"/>
            <a:r>
              <a:rPr lang="cs-CZ" altLang="cs-CZ" dirty="0" smtClean="0">
                <a:ea typeface="ＭＳ Ｐゴシック" pitchFamily="34" charset="-128"/>
              </a:rPr>
              <a:t>Zahájení</a:t>
            </a:r>
          </a:p>
          <a:p>
            <a:pPr marL="514350" indent="-514350" eaLnBrk="1" hangingPunct="1"/>
            <a:r>
              <a:rPr lang="cs-CZ" altLang="cs-CZ" dirty="0" smtClean="0">
                <a:ea typeface="ＭＳ Ｐゴシック" pitchFamily="34" charset="-128"/>
              </a:rPr>
              <a:t>Proč strategicky plánovat a řídit</a:t>
            </a:r>
          </a:p>
          <a:p>
            <a:pPr marL="514350" indent="-514350" eaLnBrk="1" hangingPunct="1"/>
            <a:r>
              <a:rPr lang="cs-CZ" altLang="cs-CZ" dirty="0" smtClean="0">
                <a:ea typeface="ＭＳ Ｐゴシック" pitchFamily="34" charset="-128"/>
              </a:rPr>
              <a:t>Postup tvorby strategického plánu</a:t>
            </a:r>
          </a:p>
          <a:p>
            <a:pPr marL="514350" indent="-514350" eaLnBrk="1" hangingPunct="1"/>
            <a:r>
              <a:rPr lang="cs-CZ" altLang="cs-CZ" dirty="0" smtClean="0">
                <a:ea typeface="ＭＳ Ｐゴシック" pitchFamily="34" charset="-128"/>
              </a:rPr>
              <a:t>Jak se bude s hotovou strategií pracovat</a:t>
            </a:r>
          </a:p>
          <a:p>
            <a:pPr marL="514350" indent="-514350" eaLnBrk="1" hangingPunct="1"/>
            <a:r>
              <a:rPr lang="cs-CZ" altLang="cs-CZ" dirty="0" smtClean="0">
                <a:ea typeface="ＭＳ Ｐゴシック" pitchFamily="34" charset="-128"/>
              </a:rPr>
              <a:t>Praktické cvičení – základní pojmy</a:t>
            </a:r>
          </a:p>
          <a:p>
            <a:pPr marL="514350" indent="-514350" eaLnBrk="1" hangingPunct="1"/>
            <a:r>
              <a:rPr lang="cs-CZ" altLang="cs-CZ" dirty="0" smtClean="0">
                <a:ea typeface="ＭＳ Ｐゴシック" pitchFamily="34" charset="-128"/>
              </a:rPr>
              <a:t>Následující postup</a:t>
            </a:r>
          </a:p>
          <a:p>
            <a:pPr marL="514350" indent="-514350" eaLnBrk="1" hangingPunct="1"/>
            <a:r>
              <a:rPr lang="cs-CZ" altLang="cs-CZ" dirty="0" smtClean="0">
                <a:ea typeface="ＭＳ Ｐゴシック" pitchFamily="34" charset="-128"/>
              </a:rPr>
              <a:t>Diskuse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en-GB" altLang="cs-CZ" dirty="0" smtClean="0">
              <a:ea typeface="ＭＳ Ｐゴシック" pitchFamily="34" charset="-12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22" y="6107807"/>
            <a:ext cx="963551" cy="750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755576" y="1374209"/>
            <a:ext cx="2520280" cy="2448272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dělám špatná rozhodnutí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2" name="Ovál 31"/>
          <p:cNvSpPr/>
          <p:nvPr/>
        </p:nvSpPr>
        <p:spPr>
          <a:xfrm>
            <a:off x="4308923" y="2761331"/>
            <a:ext cx="2520280" cy="2448272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veřejnost informuji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Ovál 32"/>
          <p:cNvSpPr/>
          <p:nvPr/>
        </p:nvSpPr>
        <p:spPr>
          <a:xfrm>
            <a:off x="5117124" y="1196752"/>
            <a:ext cx="2520280" cy="2448272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dělám věci procesně  správně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Popisek se šipkou nahoru 4"/>
          <p:cNvSpPr/>
          <p:nvPr/>
        </p:nvSpPr>
        <p:spPr>
          <a:xfrm>
            <a:off x="503548" y="3822481"/>
            <a:ext cx="3024336" cy="1190695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město se nerozvíjí, upadá</a:t>
            </a: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Good</a:t>
            </a: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Governance</a:t>
            </a: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7862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ina\Documents\BiH\cesta do BiH_5_2015\om_0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3" y="4205514"/>
            <a:ext cx="3672408" cy="25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lina\Documents\BiH\cesta do BiH_5_2015\om_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3697595" cy="245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816424" cy="243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/>
          <a:stretch/>
        </p:blipFill>
        <p:spPr bwMode="auto">
          <a:xfrm>
            <a:off x="4427983" y="4213944"/>
            <a:ext cx="3718411" cy="24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Příklad špatné praxe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6866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0C5D99-4A47-4ED3-BE53-F112FE0FC9B5}" type="slidenum">
              <a:rPr lang="cs-CZ" sz="1400" smtClean="0"/>
              <a:pPr eaLnBrk="1" hangingPunct="1"/>
              <a:t>22</a:t>
            </a:fld>
            <a:endParaRPr lang="cs-CZ" sz="1400" smtClean="0"/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179388" y="3933825"/>
            <a:ext cx="8497887" cy="2303463"/>
            <a:chOff x="1529" y="12083"/>
            <a:chExt cx="8436" cy="3021"/>
          </a:xfrm>
        </p:grpSpPr>
        <p:grpSp>
          <p:nvGrpSpPr>
            <p:cNvPr id="13327" name="Group 4"/>
            <p:cNvGrpSpPr>
              <a:grpSpLocks/>
            </p:cNvGrpSpPr>
            <p:nvPr/>
          </p:nvGrpSpPr>
          <p:grpSpPr bwMode="auto">
            <a:xfrm>
              <a:off x="1529" y="12083"/>
              <a:ext cx="3119" cy="3021"/>
              <a:chOff x="1529" y="11621"/>
              <a:chExt cx="3119" cy="3021"/>
            </a:xfrm>
          </p:grpSpPr>
          <p:sp>
            <p:nvSpPr>
              <p:cNvPr id="13334" name="AutoShape 5"/>
              <p:cNvSpPr>
                <a:spLocks noChangeArrowheads="1"/>
              </p:cNvSpPr>
              <p:nvPr/>
            </p:nvSpPr>
            <p:spPr bwMode="auto">
              <a:xfrm>
                <a:off x="1529" y="11688"/>
                <a:ext cx="3119" cy="275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cs-CZ" sz="1800"/>
              </a:p>
            </p:txBody>
          </p:sp>
          <p:sp>
            <p:nvSpPr>
              <p:cNvPr id="13335" name="Line 6"/>
              <p:cNvSpPr>
                <a:spLocks noChangeShapeType="1"/>
              </p:cNvSpPr>
              <p:nvPr/>
            </p:nvSpPr>
            <p:spPr bwMode="auto">
              <a:xfrm>
                <a:off x="1931" y="13769"/>
                <a:ext cx="23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36" name="Line 7"/>
              <p:cNvSpPr>
                <a:spLocks noChangeShapeType="1"/>
              </p:cNvSpPr>
              <p:nvPr/>
            </p:nvSpPr>
            <p:spPr bwMode="auto">
              <a:xfrm>
                <a:off x="2233" y="13136"/>
                <a:ext cx="17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37" name="Line 8"/>
              <p:cNvSpPr>
                <a:spLocks noChangeShapeType="1"/>
              </p:cNvSpPr>
              <p:nvPr/>
            </p:nvSpPr>
            <p:spPr bwMode="auto">
              <a:xfrm>
                <a:off x="2636" y="12501"/>
                <a:ext cx="9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38" name="Line 9"/>
              <p:cNvSpPr>
                <a:spLocks noChangeShapeType="1"/>
              </p:cNvSpPr>
              <p:nvPr/>
            </p:nvSpPr>
            <p:spPr bwMode="auto">
              <a:xfrm flipV="1">
                <a:off x="3239" y="12024"/>
                <a:ext cx="249" cy="4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39" name="Line 10"/>
              <p:cNvSpPr>
                <a:spLocks noChangeShapeType="1"/>
              </p:cNvSpPr>
              <p:nvPr/>
            </p:nvSpPr>
            <p:spPr bwMode="auto">
              <a:xfrm flipH="1" flipV="1">
                <a:off x="2837" y="12047"/>
                <a:ext cx="203" cy="4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40" name="Line 11"/>
              <p:cNvSpPr>
                <a:spLocks noChangeShapeType="1"/>
              </p:cNvSpPr>
              <p:nvPr/>
            </p:nvSpPr>
            <p:spPr bwMode="auto">
              <a:xfrm flipV="1">
                <a:off x="3121" y="11621"/>
                <a:ext cx="464" cy="88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41" name="Line 12"/>
              <p:cNvSpPr>
                <a:spLocks noChangeShapeType="1"/>
              </p:cNvSpPr>
              <p:nvPr/>
            </p:nvSpPr>
            <p:spPr bwMode="auto">
              <a:xfrm flipH="1" flipV="1">
                <a:off x="2534" y="12501"/>
                <a:ext cx="303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42" name="Line 13"/>
              <p:cNvSpPr>
                <a:spLocks noChangeShapeType="1"/>
              </p:cNvSpPr>
              <p:nvPr/>
            </p:nvSpPr>
            <p:spPr bwMode="auto">
              <a:xfrm flipH="1" flipV="1">
                <a:off x="2735" y="12501"/>
                <a:ext cx="305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43" name="Line 14"/>
              <p:cNvSpPr>
                <a:spLocks noChangeShapeType="1"/>
              </p:cNvSpPr>
              <p:nvPr/>
            </p:nvSpPr>
            <p:spPr bwMode="auto">
              <a:xfrm flipV="1">
                <a:off x="2536" y="12695"/>
                <a:ext cx="585" cy="4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44" name="Line 15"/>
              <p:cNvSpPr>
                <a:spLocks noChangeShapeType="1"/>
              </p:cNvSpPr>
              <p:nvPr/>
            </p:nvSpPr>
            <p:spPr bwMode="auto">
              <a:xfrm flipV="1">
                <a:off x="3442" y="12501"/>
                <a:ext cx="503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45" name="Line 16"/>
              <p:cNvSpPr>
                <a:spLocks noChangeShapeType="1"/>
              </p:cNvSpPr>
              <p:nvPr/>
            </p:nvSpPr>
            <p:spPr bwMode="auto">
              <a:xfrm flipH="1" flipV="1">
                <a:off x="3340" y="12501"/>
                <a:ext cx="303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46" name="Line 17"/>
              <p:cNvSpPr>
                <a:spLocks noChangeShapeType="1"/>
              </p:cNvSpPr>
              <p:nvPr/>
            </p:nvSpPr>
            <p:spPr bwMode="auto">
              <a:xfrm flipH="1" flipV="1">
                <a:off x="1931" y="13136"/>
                <a:ext cx="303" cy="6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47" name="Line 18"/>
              <p:cNvSpPr>
                <a:spLocks noChangeShapeType="1"/>
              </p:cNvSpPr>
              <p:nvPr/>
            </p:nvSpPr>
            <p:spPr bwMode="auto">
              <a:xfrm flipV="1">
                <a:off x="3945" y="13136"/>
                <a:ext cx="402" cy="6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48" name="Freeform 19"/>
              <p:cNvSpPr>
                <a:spLocks/>
              </p:cNvSpPr>
              <p:nvPr/>
            </p:nvSpPr>
            <p:spPr bwMode="auto">
              <a:xfrm>
                <a:off x="3581" y="13635"/>
                <a:ext cx="987" cy="794"/>
              </a:xfrm>
              <a:custGeom>
                <a:avLst/>
                <a:gdLst>
                  <a:gd name="T0" fmla="*/ 610250 w 445"/>
                  <a:gd name="T1" fmla="*/ 406528 h 397"/>
                  <a:gd name="T2" fmla="*/ 832893 w 445"/>
                  <a:gd name="T3" fmla="*/ 314368 h 397"/>
                  <a:gd name="T4" fmla="*/ 887180 w 445"/>
                  <a:gd name="T5" fmla="*/ 256000 h 397"/>
                  <a:gd name="T6" fmla="*/ 757311 w 445"/>
                  <a:gd name="T7" fmla="*/ 183296 h 397"/>
                  <a:gd name="T8" fmla="*/ 794801 w 445"/>
                  <a:gd name="T9" fmla="*/ 301056 h 397"/>
                  <a:gd name="T10" fmla="*/ 924690 w 445"/>
                  <a:gd name="T11" fmla="*/ 327680 h 397"/>
                  <a:gd name="T12" fmla="*/ 1276759 w 445"/>
                  <a:gd name="T13" fmla="*/ 256000 h 397"/>
                  <a:gd name="T14" fmla="*/ 1256358 w 445"/>
                  <a:gd name="T15" fmla="*/ 183296 h 397"/>
                  <a:gd name="T16" fmla="*/ 702888 w 445"/>
                  <a:gd name="T17" fmla="*/ 104448 h 397"/>
                  <a:gd name="T18" fmla="*/ 409277 w 445"/>
                  <a:gd name="T19" fmla="*/ 157696 h 397"/>
                  <a:gd name="T20" fmla="*/ 241913 w 445"/>
                  <a:gd name="T21" fmla="*/ 183296 h 397"/>
                  <a:gd name="T22" fmla="*/ 132254 w 445"/>
                  <a:gd name="T23" fmla="*/ 169984 h 397"/>
                  <a:gd name="T24" fmla="*/ 40374 w 445"/>
                  <a:gd name="T25" fmla="*/ 111616 h 397"/>
                  <a:gd name="T26" fmla="*/ 20623 w 445"/>
                  <a:gd name="T27" fmla="*/ 0 h 3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5"/>
                  <a:gd name="T43" fmla="*/ 0 h 397"/>
                  <a:gd name="T44" fmla="*/ 445 w 445"/>
                  <a:gd name="T45" fmla="*/ 397 h 39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5" h="397">
                    <a:moveTo>
                      <a:pt x="212" y="397"/>
                    </a:moveTo>
                    <a:cubicBezTo>
                      <a:pt x="234" y="365"/>
                      <a:pt x="257" y="329"/>
                      <a:pt x="289" y="307"/>
                    </a:cubicBezTo>
                    <a:cubicBezTo>
                      <a:pt x="295" y="288"/>
                      <a:pt x="302" y="269"/>
                      <a:pt x="308" y="250"/>
                    </a:cubicBezTo>
                    <a:cubicBezTo>
                      <a:pt x="302" y="195"/>
                      <a:pt x="308" y="195"/>
                      <a:pt x="263" y="179"/>
                    </a:cubicBezTo>
                    <a:cubicBezTo>
                      <a:pt x="202" y="201"/>
                      <a:pt x="240" y="264"/>
                      <a:pt x="276" y="294"/>
                    </a:cubicBezTo>
                    <a:cubicBezTo>
                      <a:pt x="291" y="306"/>
                      <a:pt x="304" y="311"/>
                      <a:pt x="321" y="320"/>
                    </a:cubicBezTo>
                    <a:cubicBezTo>
                      <a:pt x="395" y="313"/>
                      <a:pt x="403" y="308"/>
                      <a:pt x="443" y="250"/>
                    </a:cubicBezTo>
                    <a:cubicBezTo>
                      <a:pt x="441" y="226"/>
                      <a:pt x="445" y="201"/>
                      <a:pt x="436" y="179"/>
                    </a:cubicBezTo>
                    <a:cubicBezTo>
                      <a:pt x="409" y="114"/>
                      <a:pt x="299" y="117"/>
                      <a:pt x="244" y="102"/>
                    </a:cubicBezTo>
                    <a:cubicBezTo>
                      <a:pt x="201" y="110"/>
                      <a:pt x="178" y="130"/>
                      <a:pt x="142" y="154"/>
                    </a:cubicBezTo>
                    <a:cubicBezTo>
                      <a:pt x="124" y="166"/>
                      <a:pt x="84" y="179"/>
                      <a:pt x="84" y="179"/>
                    </a:cubicBezTo>
                    <a:cubicBezTo>
                      <a:pt x="71" y="175"/>
                      <a:pt x="57" y="173"/>
                      <a:pt x="46" y="166"/>
                    </a:cubicBezTo>
                    <a:cubicBezTo>
                      <a:pt x="32" y="157"/>
                      <a:pt x="23" y="123"/>
                      <a:pt x="14" y="109"/>
                    </a:cubicBezTo>
                    <a:cubicBezTo>
                      <a:pt x="0" y="56"/>
                      <a:pt x="7" y="92"/>
                      <a:pt x="7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49" name="Freeform 20"/>
              <p:cNvSpPr>
                <a:spLocks/>
              </p:cNvSpPr>
              <p:nvPr/>
            </p:nvSpPr>
            <p:spPr bwMode="auto">
              <a:xfrm>
                <a:off x="3127" y="13078"/>
                <a:ext cx="984" cy="664"/>
              </a:xfrm>
              <a:custGeom>
                <a:avLst/>
                <a:gdLst>
                  <a:gd name="T0" fmla="*/ 42549 w 444"/>
                  <a:gd name="T1" fmla="*/ 330855 h 333"/>
                  <a:gd name="T2" fmla="*/ 154996 w 444"/>
                  <a:gd name="T3" fmla="*/ 190901 h 333"/>
                  <a:gd name="T4" fmla="*/ 1194239 w 444"/>
                  <a:gd name="T5" fmla="*/ 197926 h 333"/>
                  <a:gd name="T6" fmla="*/ 1214985 w 444"/>
                  <a:gd name="T7" fmla="*/ 102268 h 333"/>
                  <a:gd name="T8" fmla="*/ 1140212 w 444"/>
                  <a:gd name="T9" fmla="*/ 63680 h 333"/>
                  <a:gd name="T10" fmla="*/ 1269334 w 444"/>
                  <a:gd name="T11" fmla="*/ 25972 h 333"/>
                  <a:gd name="T12" fmla="*/ 1252275 w 444"/>
                  <a:gd name="T13" fmla="*/ 0 h 3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4"/>
                  <a:gd name="T22" fmla="*/ 0 h 333"/>
                  <a:gd name="T23" fmla="*/ 444 w 444"/>
                  <a:gd name="T24" fmla="*/ 333 h 3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4" h="333">
                    <a:moveTo>
                      <a:pt x="15" y="333"/>
                    </a:moveTo>
                    <a:cubicBezTo>
                      <a:pt x="20" y="256"/>
                      <a:pt x="0" y="227"/>
                      <a:pt x="54" y="192"/>
                    </a:cubicBezTo>
                    <a:cubicBezTo>
                      <a:pt x="217" y="198"/>
                      <a:pt x="258" y="205"/>
                      <a:pt x="418" y="199"/>
                    </a:cubicBezTo>
                    <a:cubicBezTo>
                      <a:pt x="427" y="164"/>
                      <a:pt x="439" y="142"/>
                      <a:pt x="425" y="103"/>
                    </a:cubicBezTo>
                    <a:cubicBezTo>
                      <a:pt x="420" y="88"/>
                      <a:pt x="399" y="64"/>
                      <a:pt x="399" y="64"/>
                    </a:cubicBezTo>
                    <a:cubicBezTo>
                      <a:pt x="408" y="39"/>
                      <a:pt x="419" y="34"/>
                      <a:pt x="444" y="26"/>
                    </a:cubicBezTo>
                    <a:cubicBezTo>
                      <a:pt x="437" y="5"/>
                      <a:pt x="438" y="14"/>
                      <a:pt x="438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50" name="Freeform 21"/>
              <p:cNvSpPr>
                <a:spLocks/>
              </p:cNvSpPr>
              <p:nvPr/>
            </p:nvSpPr>
            <p:spPr bwMode="auto">
              <a:xfrm>
                <a:off x="2257" y="13587"/>
                <a:ext cx="986" cy="792"/>
              </a:xfrm>
              <a:custGeom>
                <a:avLst/>
                <a:gdLst>
                  <a:gd name="T0" fmla="*/ 604930 w 445"/>
                  <a:gd name="T1" fmla="*/ 396379 h 397"/>
                  <a:gd name="T2" fmla="*/ 823837 w 445"/>
                  <a:gd name="T3" fmla="*/ 306386 h 397"/>
                  <a:gd name="T4" fmla="*/ 877773 w 445"/>
                  <a:gd name="T5" fmla="*/ 249634 h 397"/>
                  <a:gd name="T6" fmla="*/ 750725 w 445"/>
                  <a:gd name="T7" fmla="*/ 178605 h 397"/>
                  <a:gd name="T8" fmla="*/ 787821 w 445"/>
                  <a:gd name="T9" fmla="*/ 293778 h 397"/>
                  <a:gd name="T10" fmla="*/ 915039 w 445"/>
                  <a:gd name="T11" fmla="*/ 319397 h 397"/>
                  <a:gd name="T12" fmla="*/ 1263995 w 445"/>
                  <a:gd name="T13" fmla="*/ 249634 h 397"/>
                  <a:gd name="T14" fmla="*/ 1243315 w 445"/>
                  <a:gd name="T15" fmla="*/ 178605 h 397"/>
                  <a:gd name="T16" fmla="*/ 696619 w 445"/>
                  <a:gd name="T17" fmla="*/ 101629 h 397"/>
                  <a:gd name="T18" fmla="*/ 405674 w 445"/>
                  <a:gd name="T19" fmla="*/ 153580 h 397"/>
                  <a:gd name="T20" fmla="*/ 239361 w 445"/>
                  <a:gd name="T21" fmla="*/ 178605 h 397"/>
                  <a:gd name="T22" fmla="*/ 131309 w 445"/>
                  <a:gd name="T23" fmla="*/ 165614 h 397"/>
                  <a:gd name="T24" fmla="*/ 40105 w 445"/>
                  <a:gd name="T25" fmla="*/ 108670 h 397"/>
                  <a:gd name="T26" fmla="*/ 20462 w 445"/>
                  <a:gd name="T27" fmla="*/ 0 h 3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5"/>
                  <a:gd name="T43" fmla="*/ 0 h 397"/>
                  <a:gd name="T44" fmla="*/ 445 w 445"/>
                  <a:gd name="T45" fmla="*/ 397 h 39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5" h="397">
                    <a:moveTo>
                      <a:pt x="212" y="397"/>
                    </a:moveTo>
                    <a:cubicBezTo>
                      <a:pt x="234" y="365"/>
                      <a:pt x="257" y="329"/>
                      <a:pt x="289" y="307"/>
                    </a:cubicBezTo>
                    <a:cubicBezTo>
                      <a:pt x="295" y="288"/>
                      <a:pt x="302" y="269"/>
                      <a:pt x="308" y="250"/>
                    </a:cubicBezTo>
                    <a:cubicBezTo>
                      <a:pt x="302" y="195"/>
                      <a:pt x="308" y="195"/>
                      <a:pt x="263" y="179"/>
                    </a:cubicBezTo>
                    <a:cubicBezTo>
                      <a:pt x="202" y="201"/>
                      <a:pt x="240" y="264"/>
                      <a:pt x="276" y="294"/>
                    </a:cubicBezTo>
                    <a:cubicBezTo>
                      <a:pt x="291" y="306"/>
                      <a:pt x="304" y="311"/>
                      <a:pt x="321" y="320"/>
                    </a:cubicBezTo>
                    <a:cubicBezTo>
                      <a:pt x="395" y="313"/>
                      <a:pt x="403" y="308"/>
                      <a:pt x="443" y="250"/>
                    </a:cubicBezTo>
                    <a:cubicBezTo>
                      <a:pt x="441" y="226"/>
                      <a:pt x="445" y="201"/>
                      <a:pt x="436" y="179"/>
                    </a:cubicBezTo>
                    <a:cubicBezTo>
                      <a:pt x="409" y="114"/>
                      <a:pt x="299" y="117"/>
                      <a:pt x="244" y="102"/>
                    </a:cubicBezTo>
                    <a:cubicBezTo>
                      <a:pt x="201" y="110"/>
                      <a:pt x="178" y="130"/>
                      <a:pt x="142" y="154"/>
                    </a:cubicBezTo>
                    <a:cubicBezTo>
                      <a:pt x="124" y="166"/>
                      <a:pt x="84" y="179"/>
                      <a:pt x="84" y="179"/>
                    </a:cubicBezTo>
                    <a:cubicBezTo>
                      <a:pt x="71" y="175"/>
                      <a:pt x="57" y="173"/>
                      <a:pt x="46" y="166"/>
                    </a:cubicBezTo>
                    <a:cubicBezTo>
                      <a:pt x="32" y="157"/>
                      <a:pt x="23" y="123"/>
                      <a:pt x="14" y="109"/>
                    </a:cubicBezTo>
                    <a:cubicBezTo>
                      <a:pt x="0" y="56"/>
                      <a:pt x="7" y="92"/>
                      <a:pt x="7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51" name="Line 22"/>
              <p:cNvSpPr>
                <a:spLocks noChangeShapeType="1"/>
              </p:cNvSpPr>
              <p:nvPr/>
            </p:nvSpPr>
            <p:spPr bwMode="auto">
              <a:xfrm flipH="1" flipV="1">
                <a:off x="3340" y="13769"/>
                <a:ext cx="303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52" name="Line 23"/>
              <p:cNvSpPr>
                <a:spLocks noChangeShapeType="1"/>
              </p:cNvSpPr>
              <p:nvPr/>
            </p:nvSpPr>
            <p:spPr bwMode="auto">
              <a:xfrm flipH="1" flipV="1">
                <a:off x="2572" y="13769"/>
                <a:ext cx="304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53" name="Line 24"/>
              <p:cNvSpPr>
                <a:spLocks noChangeShapeType="1"/>
              </p:cNvSpPr>
              <p:nvPr/>
            </p:nvSpPr>
            <p:spPr bwMode="auto">
              <a:xfrm flipV="1">
                <a:off x="4147" y="13769"/>
                <a:ext cx="501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54" name="Line 25"/>
              <p:cNvSpPr>
                <a:spLocks noChangeShapeType="1"/>
              </p:cNvSpPr>
              <p:nvPr/>
            </p:nvSpPr>
            <p:spPr bwMode="auto">
              <a:xfrm flipV="1">
                <a:off x="2738" y="13769"/>
                <a:ext cx="402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55" name="Freeform 26"/>
              <p:cNvSpPr>
                <a:spLocks/>
              </p:cNvSpPr>
              <p:nvPr/>
            </p:nvSpPr>
            <p:spPr bwMode="auto">
              <a:xfrm rot="291520">
                <a:off x="2876" y="12695"/>
                <a:ext cx="561" cy="445"/>
              </a:xfrm>
              <a:custGeom>
                <a:avLst/>
                <a:gdLst>
                  <a:gd name="T0" fmla="*/ 0 w 2109"/>
                  <a:gd name="T1" fmla="*/ 0 h 1216"/>
                  <a:gd name="T2" fmla="*/ 0 w 2109"/>
                  <a:gd name="T3" fmla="*/ 0 h 1216"/>
                  <a:gd name="T4" fmla="*/ 0 w 2109"/>
                  <a:gd name="T5" fmla="*/ 0 h 1216"/>
                  <a:gd name="T6" fmla="*/ 0 60000 65536"/>
                  <a:gd name="T7" fmla="*/ 0 60000 65536"/>
                  <a:gd name="T8" fmla="*/ 0 60000 65536"/>
                  <a:gd name="T9" fmla="*/ 0 w 2109"/>
                  <a:gd name="T10" fmla="*/ 0 h 1216"/>
                  <a:gd name="T11" fmla="*/ 2109 w 2109"/>
                  <a:gd name="T12" fmla="*/ 1216 h 1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9" h="1216">
                    <a:moveTo>
                      <a:pt x="0" y="1216"/>
                    </a:moveTo>
                    <a:cubicBezTo>
                      <a:pt x="537" y="798"/>
                      <a:pt x="1074" y="380"/>
                      <a:pt x="1425" y="190"/>
                    </a:cubicBezTo>
                    <a:cubicBezTo>
                      <a:pt x="1776" y="0"/>
                      <a:pt x="1942" y="38"/>
                      <a:pt x="2109" y="7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56" name="Freeform 27"/>
              <p:cNvSpPr>
                <a:spLocks/>
              </p:cNvSpPr>
              <p:nvPr/>
            </p:nvSpPr>
            <p:spPr bwMode="auto">
              <a:xfrm>
                <a:off x="1590" y="13904"/>
                <a:ext cx="612" cy="537"/>
              </a:xfrm>
              <a:custGeom>
                <a:avLst/>
                <a:gdLst>
                  <a:gd name="T0" fmla="*/ 252 w 570"/>
                  <a:gd name="T1" fmla="*/ 61 h 684"/>
                  <a:gd name="T2" fmla="*/ 137 w 570"/>
                  <a:gd name="T3" fmla="*/ 42 h 684"/>
                  <a:gd name="T4" fmla="*/ 1064 w 570"/>
                  <a:gd name="T5" fmla="*/ 20 h 684"/>
                  <a:gd name="T6" fmla="*/ 717 w 570"/>
                  <a:gd name="T7" fmla="*/ 0 h 6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0"/>
                  <a:gd name="T13" fmla="*/ 0 h 684"/>
                  <a:gd name="T14" fmla="*/ 570 w 570"/>
                  <a:gd name="T15" fmla="*/ 684 h 6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0" h="684">
                    <a:moveTo>
                      <a:pt x="124" y="684"/>
                    </a:moveTo>
                    <a:cubicBezTo>
                      <a:pt x="62" y="608"/>
                      <a:pt x="0" y="532"/>
                      <a:pt x="67" y="456"/>
                    </a:cubicBezTo>
                    <a:cubicBezTo>
                      <a:pt x="134" y="380"/>
                      <a:pt x="476" y="304"/>
                      <a:pt x="523" y="228"/>
                    </a:cubicBezTo>
                    <a:cubicBezTo>
                      <a:pt x="570" y="152"/>
                      <a:pt x="380" y="38"/>
                      <a:pt x="352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57" name="Line 28"/>
              <p:cNvSpPr>
                <a:spLocks noChangeShapeType="1"/>
              </p:cNvSpPr>
              <p:nvPr/>
            </p:nvSpPr>
            <p:spPr bwMode="auto">
              <a:xfrm>
                <a:off x="3488" y="12762"/>
                <a:ext cx="184" cy="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58" name="Line 29"/>
              <p:cNvSpPr>
                <a:spLocks noChangeShapeType="1"/>
              </p:cNvSpPr>
              <p:nvPr/>
            </p:nvSpPr>
            <p:spPr bwMode="auto">
              <a:xfrm flipH="1" flipV="1">
                <a:off x="1774" y="13769"/>
                <a:ext cx="229" cy="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3359" name="Group 30"/>
              <p:cNvGrpSpPr>
                <a:grpSpLocks/>
              </p:cNvGrpSpPr>
              <p:nvPr/>
            </p:nvGrpSpPr>
            <p:grpSpPr bwMode="auto">
              <a:xfrm>
                <a:off x="1835" y="14172"/>
                <a:ext cx="2510" cy="269"/>
                <a:chOff x="8255" y="13445"/>
                <a:chExt cx="2337" cy="228"/>
              </a:xfrm>
            </p:grpSpPr>
            <p:sp>
              <p:nvSpPr>
                <p:cNvPr id="13377" name="Freeform 31"/>
                <p:cNvSpPr>
                  <a:spLocks/>
                </p:cNvSpPr>
                <p:nvPr/>
              </p:nvSpPr>
              <p:spPr bwMode="auto">
                <a:xfrm>
                  <a:off x="8255" y="13445"/>
                  <a:ext cx="2337" cy="228"/>
                </a:xfrm>
                <a:custGeom>
                  <a:avLst/>
                  <a:gdLst>
                    <a:gd name="T0" fmla="*/ 166319610 w 570"/>
                    <a:gd name="T1" fmla="*/ 0 h 684"/>
                    <a:gd name="T2" fmla="*/ 90071025 w 570"/>
                    <a:gd name="T3" fmla="*/ 0 h 684"/>
                    <a:gd name="T4" fmla="*/ 701874829 w 570"/>
                    <a:gd name="T5" fmla="*/ 0 h 684"/>
                    <a:gd name="T6" fmla="*/ 472397074 w 570"/>
                    <a:gd name="T7" fmla="*/ 0 h 6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0"/>
                    <a:gd name="T13" fmla="*/ 0 h 684"/>
                    <a:gd name="T14" fmla="*/ 570 w 570"/>
                    <a:gd name="T15" fmla="*/ 684 h 6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0" h="684">
                      <a:moveTo>
                        <a:pt x="124" y="684"/>
                      </a:moveTo>
                      <a:cubicBezTo>
                        <a:pt x="62" y="608"/>
                        <a:pt x="0" y="532"/>
                        <a:pt x="67" y="456"/>
                      </a:cubicBezTo>
                      <a:cubicBezTo>
                        <a:pt x="134" y="380"/>
                        <a:pt x="476" y="304"/>
                        <a:pt x="523" y="228"/>
                      </a:cubicBezTo>
                      <a:cubicBezTo>
                        <a:pt x="570" y="152"/>
                        <a:pt x="380" y="38"/>
                        <a:pt x="352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378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9395" y="13445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3360" name="Group 33"/>
              <p:cNvGrpSpPr>
                <a:grpSpLocks/>
              </p:cNvGrpSpPr>
              <p:nvPr/>
            </p:nvGrpSpPr>
            <p:grpSpPr bwMode="auto">
              <a:xfrm>
                <a:off x="3304" y="13031"/>
                <a:ext cx="671" cy="807"/>
                <a:chOff x="6637" y="13673"/>
                <a:chExt cx="624" cy="685"/>
              </a:xfrm>
            </p:grpSpPr>
            <p:sp>
              <p:nvSpPr>
                <p:cNvPr id="13375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7058" y="13673"/>
                  <a:ext cx="171" cy="2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376" name="Freeform 35"/>
                <p:cNvSpPr>
                  <a:spLocks/>
                </p:cNvSpPr>
                <p:nvPr/>
              </p:nvSpPr>
              <p:spPr bwMode="auto">
                <a:xfrm rot="-8979163">
                  <a:off x="6637" y="13846"/>
                  <a:ext cx="624" cy="512"/>
                </a:xfrm>
                <a:custGeom>
                  <a:avLst/>
                  <a:gdLst>
                    <a:gd name="T0" fmla="*/ 305 w 570"/>
                    <a:gd name="T1" fmla="*/ 38 h 684"/>
                    <a:gd name="T2" fmla="*/ 165 w 570"/>
                    <a:gd name="T3" fmla="*/ 25 h 684"/>
                    <a:gd name="T4" fmla="*/ 1292 w 570"/>
                    <a:gd name="T5" fmla="*/ 12 h 684"/>
                    <a:gd name="T6" fmla="*/ 869 w 570"/>
                    <a:gd name="T7" fmla="*/ 0 h 6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0"/>
                    <a:gd name="T13" fmla="*/ 0 h 684"/>
                    <a:gd name="T14" fmla="*/ 570 w 570"/>
                    <a:gd name="T15" fmla="*/ 684 h 6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0" h="684">
                      <a:moveTo>
                        <a:pt x="124" y="684"/>
                      </a:moveTo>
                      <a:cubicBezTo>
                        <a:pt x="62" y="608"/>
                        <a:pt x="0" y="532"/>
                        <a:pt x="67" y="456"/>
                      </a:cubicBezTo>
                      <a:cubicBezTo>
                        <a:pt x="134" y="380"/>
                        <a:pt x="476" y="304"/>
                        <a:pt x="523" y="228"/>
                      </a:cubicBezTo>
                      <a:cubicBezTo>
                        <a:pt x="570" y="152"/>
                        <a:pt x="380" y="38"/>
                        <a:pt x="352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3361" name="Group 36"/>
              <p:cNvGrpSpPr>
                <a:grpSpLocks/>
              </p:cNvGrpSpPr>
              <p:nvPr/>
            </p:nvGrpSpPr>
            <p:grpSpPr bwMode="auto">
              <a:xfrm>
                <a:off x="2695" y="13098"/>
                <a:ext cx="613" cy="873"/>
                <a:chOff x="5918" y="14927"/>
                <a:chExt cx="570" cy="741"/>
              </a:xfrm>
            </p:grpSpPr>
            <p:sp>
              <p:nvSpPr>
                <p:cNvPr id="1337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6431" y="14927"/>
                  <a:ext cx="57" cy="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374" name="Freeform 38"/>
                <p:cNvSpPr>
                  <a:spLocks/>
                </p:cNvSpPr>
                <p:nvPr/>
              </p:nvSpPr>
              <p:spPr bwMode="auto">
                <a:xfrm rot="2171988">
                  <a:off x="5918" y="14984"/>
                  <a:ext cx="511" cy="684"/>
                </a:xfrm>
                <a:custGeom>
                  <a:avLst/>
                  <a:gdLst>
                    <a:gd name="T0" fmla="*/ 42 w 570"/>
                    <a:gd name="T1" fmla="*/ 684 h 684"/>
                    <a:gd name="T2" fmla="*/ 22 w 570"/>
                    <a:gd name="T3" fmla="*/ 456 h 684"/>
                    <a:gd name="T4" fmla="*/ 176 w 570"/>
                    <a:gd name="T5" fmla="*/ 228 h 684"/>
                    <a:gd name="T6" fmla="*/ 118 w 570"/>
                    <a:gd name="T7" fmla="*/ 0 h 6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0"/>
                    <a:gd name="T13" fmla="*/ 0 h 684"/>
                    <a:gd name="T14" fmla="*/ 570 w 570"/>
                    <a:gd name="T15" fmla="*/ 684 h 6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0" h="684">
                      <a:moveTo>
                        <a:pt x="124" y="684"/>
                      </a:moveTo>
                      <a:cubicBezTo>
                        <a:pt x="62" y="608"/>
                        <a:pt x="0" y="532"/>
                        <a:pt x="67" y="456"/>
                      </a:cubicBezTo>
                      <a:cubicBezTo>
                        <a:pt x="134" y="380"/>
                        <a:pt x="476" y="304"/>
                        <a:pt x="523" y="228"/>
                      </a:cubicBezTo>
                      <a:cubicBezTo>
                        <a:pt x="570" y="152"/>
                        <a:pt x="380" y="38"/>
                        <a:pt x="352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3362" name="Group 39"/>
              <p:cNvGrpSpPr>
                <a:grpSpLocks/>
              </p:cNvGrpSpPr>
              <p:nvPr/>
            </p:nvGrpSpPr>
            <p:grpSpPr bwMode="auto">
              <a:xfrm>
                <a:off x="3304" y="13702"/>
                <a:ext cx="671" cy="807"/>
                <a:chOff x="6637" y="13673"/>
                <a:chExt cx="624" cy="685"/>
              </a:xfrm>
            </p:grpSpPr>
            <p:sp>
              <p:nvSpPr>
                <p:cNvPr id="13371" name="Line 40"/>
                <p:cNvSpPr>
                  <a:spLocks noChangeShapeType="1"/>
                </p:cNvSpPr>
                <p:nvPr/>
              </p:nvSpPr>
              <p:spPr bwMode="auto">
                <a:xfrm flipH="1" flipV="1">
                  <a:off x="7058" y="13673"/>
                  <a:ext cx="171" cy="2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372" name="Freeform 41"/>
                <p:cNvSpPr>
                  <a:spLocks/>
                </p:cNvSpPr>
                <p:nvPr/>
              </p:nvSpPr>
              <p:spPr bwMode="auto">
                <a:xfrm rot="-8979163">
                  <a:off x="6637" y="13846"/>
                  <a:ext cx="624" cy="512"/>
                </a:xfrm>
                <a:custGeom>
                  <a:avLst/>
                  <a:gdLst>
                    <a:gd name="T0" fmla="*/ 305 w 570"/>
                    <a:gd name="T1" fmla="*/ 38 h 684"/>
                    <a:gd name="T2" fmla="*/ 165 w 570"/>
                    <a:gd name="T3" fmla="*/ 25 h 684"/>
                    <a:gd name="T4" fmla="*/ 1292 w 570"/>
                    <a:gd name="T5" fmla="*/ 12 h 684"/>
                    <a:gd name="T6" fmla="*/ 869 w 570"/>
                    <a:gd name="T7" fmla="*/ 0 h 6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0"/>
                    <a:gd name="T13" fmla="*/ 0 h 684"/>
                    <a:gd name="T14" fmla="*/ 570 w 570"/>
                    <a:gd name="T15" fmla="*/ 684 h 6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0" h="684">
                      <a:moveTo>
                        <a:pt x="124" y="684"/>
                      </a:moveTo>
                      <a:cubicBezTo>
                        <a:pt x="62" y="608"/>
                        <a:pt x="0" y="532"/>
                        <a:pt x="67" y="456"/>
                      </a:cubicBezTo>
                      <a:cubicBezTo>
                        <a:pt x="134" y="380"/>
                        <a:pt x="476" y="304"/>
                        <a:pt x="523" y="228"/>
                      </a:cubicBezTo>
                      <a:cubicBezTo>
                        <a:pt x="570" y="152"/>
                        <a:pt x="380" y="38"/>
                        <a:pt x="352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3363" name="Group 42"/>
              <p:cNvGrpSpPr>
                <a:grpSpLocks/>
              </p:cNvGrpSpPr>
              <p:nvPr/>
            </p:nvGrpSpPr>
            <p:grpSpPr bwMode="auto">
              <a:xfrm rot="-2165362">
                <a:off x="2451" y="13098"/>
                <a:ext cx="412" cy="880"/>
                <a:chOff x="5861" y="12476"/>
                <a:chExt cx="384" cy="747"/>
              </a:xfrm>
            </p:grpSpPr>
            <p:sp>
              <p:nvSpPr>
                <p:cNvPr id="13369" name="Freeform 43"/>
                <p:cNvSpPr>
                  <a:spLocks/>
                </p:cNvSpPr>
                <p:nvPr/>
              </p:nvSpPr>
              <p:spPr bwMode="auto">
                <a:xfrm rot="-5601432">
                  <a:off x="5795" y="12773"/>
                  <a:ext cx="522" cy="378"/>
                </a:xfrm>
                <a:custGeom>
                  <a:avLst/>
                  <a:gdLst>
                    <a:gd name="T0" fmla="*/ 0 w 2109"/>
                    <a:gd name="T1" fmla="*/ 0 h 1216"/>
                    <a:gd name="T2" fmla="*/ 0 w 2109"/>
                    <a:gd name="T3" fmla="*/ 0 h 1216"/>
                    <a:gd name="T4" fmla="*/ 0 w 2109"/>
                    <a:gd name="T5" fmla="*/ 0 h 1216"/>
                    <a:gd name="T6" fmla="*/ 0 60000 65536"/>
                    <a:gd name="T7" fmla="*/ 0 60000 65536"/>
                    <a:gd name="T8" fmla="*/ 0 60000 65536"/>
                    <a:gd name="T9" fmla="*/ 0 w 2109"/>
                    <a:gd name="T10" fmla="*/ 0 h 1216"/>
                    <a:gd name="T11" fmla="*/ 2109 w 2109"/>
                    <a:gd name="T12" fmla="*/ 1216 h 12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09" h="1216">
                      <a:moveTo>
                        <a:pt x="0" y="1216"/>
                      </a:moveTo>
                      <a:cubicBezTo>
                        <a:pt x="537" y="798"/>
                        <a:pt x="1074" y="380"/>
                        <a:pt x="1425" y="190"/>
                      </a:cubicBezTo>
                      <a:cubicBezTo>
                        <a:pt x="1776" y="0"/>
                        <a:pt x="1942" y="38"/>
                        <a:pt x="2109" y="7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370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5861" y="12476"/>
                  <a:ext cx="171" cy="2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3364" name="Group 45"/>
              <p:cNvGrpSpPr>
                <a:grpSpLocks/>
              </p:cNvGrpSpPr>
              <p:nvPr/>
            </p:nvGrpSpPr>
            <p:grpSpPr bwMode="auto">
              <a:xfrm rot="-2165362">
                <a:off x="2141" y="13762"/>
                <a:ext cx="413" cy="880"/>
                <a:chOff x="5861" y="12476"/>
                <a:chExt cx="384" cy="747"/>
              </a:xfrm>
            </p:grpSpPr>
            <p:sp>
              <p:nvSpPr>
                <p:cNvPr id="13367" name="Freeform 46"/>
                <p:cNvSpPr>
                  <a:spLocks/>
                </p:cNvSpPr>
                <p:nvPr/>
              </p:nvSpPr>
              <p:spPr bwMode="auto">
                <a:xfrm rot="-5601432">
                  <a:off x="5795" y="12773"/>
                  <a:ext cx="522" cy="378"/>
                </a:xfrm>
                <a:custGeom>
                  <a:avLst/>
                  <a:gdLst>
                    <a:gd name="T0" fmla="*/ 0 w 2109"/>
                    <a:gd name="T1" fmla="*/ 0 h 1216"/>
                    <a:gd name="T2" fmla="*/ 0 w 2109"/>
                    <a:gd name="T3" fmla="*/ 0 h 1216"/>
                    <a:gd name="T4" fmla="*/ 0 w 2109"/>
                    <a:gd name="T5" fmla="*/ 0 h 1216"/>
                    <a:gd name="T6" fmla="*/ 0 60000 65536"/>
                    <a:gd name="T7" fmla="*/ 0 60000 65536"/>
                    <a:gd name="T8" fmla="*/ 0 60000 65536"/>
                    <a:gd name="T9" fmla="*/ 0 w 2109"/>
                    <a:gd name="T10" fmla="*/ 0 h 1216"/>
                    <a:gd name="T11" fmla="*/ 2109 w 2109"/>
                    <a:gd name="T12" fmla="*/ 1216 h 12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09" h="1216">
                      <a:moveTo>
                        <a:pt x="0" y="1216"/>
                      </a:moveTo>
                      <a:cubicBezTo>
                        <a:pt x="537" y="798"/>
                        <a:pt x="1074" y="380"/>
                        <a:pt x="1425" y="190"/>
                      </a:cubicBezTo>
                      <a:cubicBezTo>
                        <a:pt x="1776" y="0"/>
                        <a:pt x="1942" y="38"/>
                        <a:pt x="2109" y="7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368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5861" y="12476"/>
                  <a:ext cx="171" cy="2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3365" name="Line 48"/>
              <p:cNvSpPr>
                <a:spLocks noChangeShapeType="1"/>
              </p:cNvSpPr>
              <p:nvPr/>
            </p:nvSpPr>
            <p:spPr bwMode="auto">
              <a:xfrm flipV="1">
                <a:off x="2509" y="13136"/>
                <a:ext cx="402" cy="6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66" name="Line 49"/>
              <p:cNvSpPr>
                <a:spLocks noChangeShapeType="1"/>
              </p:cNvSpPr>
              <p:nvPr/>
            </p:nvSpPr>
            <p:spPr bwMode="auto">
              <a:xfrm flipH="1" flipV="1">
                <a:off x="3163" y="12040"/>
                <a:ext cx="203" cy="4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3328" name="Group 50"/>
            <p:cNvGrpSpPr>
              <a:grpSpLocks/>
            </p:cNvGrpSpPr>
            <p:nvPr/>
          </p:nvGrpSpPr>
          <p:grpSpPr bwMode="auto">
            <a:xfrm>
              <a:off x="4778" y="12083"/>
              <a:ext cx="5187" cy="2793"/>
              <a:chOff x="4778" y="11621"/>
              <a:chExt cx="5187" cy="2793"/>
            </a:xfrm>
          </p:grpSpPr>
          <p:grpSp>
            <p:nvGrpSpPr>
              <p:cNvPr id="13329" name="Group 51"/>
              <p:cNvGrpSpPr>
                <a:grpSpLocks/>
              </p:cNvGrpSpPr>
              <p:nvPr/>
            </p:nvGrpSpPr>
            <p:grpSpPr bwMode="auto">
              <a:xfrm>
                <a:off x="4859" y="11621"/>
                <a:ext cx="432" cy="747"/>
                <a:chOff x="5405" y="11336"/>
                <a:chExt cx="432" cy="747"/>
              </a:xfrm>
            </p:grpSpPr>
            <p:sp>
              <p:nvSpPr>
                <p:cNvPr id="1333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5405" y="11336"/>
                  <a:ext cx="432" cy="747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33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5405" y="11692"/>
                  <a:ext cx="189" cy="3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3330" name="Text Box 54"/>
              <p:cNvSpPr txBox="1">
                <a:spLocks noChangeArrowheads="1"/>
              </p:cNvSpPr>
              <p:nvPr/>
            </p:nvSpPr>
            <p:spPr bwMode="auto">
              <a:xfrm>
                <a:off x="4778" y="11621"/>
                <a:ext cx="5187" cy="85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cs-CZ" sz="1200"/>
                  <a:t>           </a:t>
                </a:r>
                <a:r>
                  <a:rPr lang="cs-CZ" sz="1600"/>
                  <a:t>Dílčí koncepce je již na úrovni zastupitelstva </a:t>
                </a:r>
              </a:p>
              <a:p>
                <a:pPr eaLnBrk="1" hangingPunct="1"/>
                <a:r>
                  <a:rPr lang="cs-CZ" sz="1600"/>
                  <a:t>        či rady v rozporu se strategickým plánem.</a:t>
                </a:r>
              </a:p>
              <a:p>
                <a:pPr eaLnBrk="1" hangingPunct="1"/>
                <a:r>
                  <a:rPr lang="cs-CZ" sz="1600"/>
                  <a:t>        </a:t>
                </a:r>
              </a:p>
            </p:txBody>
          </p:sp>
          <p:sp>
            <p:nvSpPr>
              <p:cNvPr id="13331" name="Text Box 55"/>
              <p:cNvSpPr txBox="1">
                <a:spLocks noChangeArrowheads="1"/>
              </p:cNvSpPr>
              <p:nvPr/>
            </p:nvSpPr>
            <p:spPr bwMode="auto">
              <a:xfrm>
                <a:off x="4778" y="12590"/>
                <a:ext cx="5187" cy="18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cs-CZ" sz="1600" dirty="0"/>
                  <a:t>To zcela logicky na nižších úrovních působí zmatek – jednotlivé dokumenty se nepodporují nebo si dokonce odporují. To se promítá do aktivit, činností, struktury </a:t>
                </a:r>
                <a:r>
                  <a:rPr lang="cs-CZ" sz="1600" dirty="0" smtClean="0"/>
                  <a:t>…</a:t>
                </a:r>
              </a:p>
              <a:p>
                <a:pPr eaLnBrk="1" hangingPunct="1"/>
                <a:endParaRPr lang="cs-CZ" sz="900" dirty="0"/>
              </a:p>
              <a:p>
                <a:pPr eaLnBrk="1" hangingPunct="1"/>
                <a:r>
                  <a:rPr lang="cs-CZ" sz="1600" dirty="0"/>
                  <a:t>Důsledkem je</a:t>
                </a:r>
                <a:r>
                  <a:rPr lang="cs-CZ" sz="1600" dirty="0" smtClean="0"/>
                  <a:t>: nízká </a:t>
                </a:r>
                <a:r>
                  <a:rPr lang="cs-CZ" sz="1600" dirty="0"/>
                  <a:t>výkonnost, kvalita, vyšší náklady!!</a:t>
                </a:r>
              </a:p>
            </p:txBody>
          </p:sp>
        </p:grpSp>
      </p:grpSp>
      <p:grpSp>
        <p:nvGrpSpPr>
          <p:cNvPr id="13317" name="Group 56"/>
          <p:cNvGrpSpPr>
            <a:grpSpLocks/>
          </p:cNvGrpSpPr>
          <p:nvPr/>
        </p:nvGrpSpPr>
        <p:grpSpPr bwMode="auto">
          <a:xfrm>
            <a:off x="611188" y="1412875"/>
            <a:ext cx="7632700" cy="1944688"/>
            <a:chOff x="1562" y="10002"/>
            <a:chExt cx="7779" cy="2793"/>
          </a:xfrm>
        </p:grpSpPr>
        <p:grpSp>
          <p:nvGrpSpPr>
            <p:cNvPr id="13318" name="Group 57"/>
            <p:cNvGrpSpPr>
              <a:grpSpLocks/>
            </p:cNvGrpSpPr>
            <p:nvPr/>
          </p:nvGrpSpPr>
          <p:grpSpPr bwMode="auto">
            <a:xfrm>
              <a:off x="1562" y="10178"/>
              <a:ext cx="3045" cy="2617"/>
              <a:chOff x="340" y="890"/>
              <a:chExt cx="1406" cy="1361"/>
            </a:xfrm>
          </p:grpSpPr>
          <p:sp>
            <p:nvSpPr>
              <p:cNvPr id="13323" name="AutoShape 58"/>
              <p:cNvSpPr>
                <a:spLocks noChangeArrowheads="1"/>
              </p:cNvSpPr>
              <p:nvPr/>
            </p:nvSpPr>
            <p:spPr bwMode="auto">
              <a:xfrm>
                <a:off x="340" y="890"/>
                <a:ext cx="1406" cy="1361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cs-CZ" sz="1800"/>
              </a:p>
            </p:txBody>
          </p:sp>
          <p:sp>
            <p:nvSpPr>
              <p:cNvPr id="13324" name="Line 59"/>
              <p:cNvSpPr>
                <a:spLocks noChangeShapeType="1"/>
              </p:cNvSpPr>
              <p:nvPr/>
            </p:nvSpPr>
            <p:spPr bwMode="auto">
              <a:xfrm>
                <a:off x="521" y="1933"/>
                <a:ext cx="10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25" name="Line 60"/>
              <p:cNvSpPr>
                <a:spLocks noChangeShapeType="1"/>
              </p:cNvSpPr>
              <p:nvPr/>
            </p:nvSpPr>
            <p:spPr bwMode="auto">
              <a:xfrm>
                <a:off x="657" y="1616"/>
                <a:ext cx="7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26" name="Line 61"/>
              <p:cNvSpPr>
                <a:spLocks noChangeShapeType="1"/>
              </p:cNvSpPr>
              <p:nvPr/>
            </p:nvSpPr>
            <p:spPr bwMode="auto">
              <a:xfrm>
                <a:off x="839" y="1298"/>
                <a:ext cx="40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3319" name="AutoShape 62"/>
            <p:cNvSpPr>
              <a:spLocks/>
            </p:cNvSpPr>
            <p:nvPr/>
          </p:nvSpPr>
          <p:spPr bwMode="auto">
            <a:xfrm>
              <a:off x="4778" y="10002"/>
              <a:ext cx="3765" cy="489"/>
            </a:xfrm>
            <a:prstGeom prst="borderCallout1">
              <a:avLst>
                <a:gd name="adj1" fmla="val 37815"/>
                <a:gd name="adj2" fmla="val -3185"/>
                <a:gd name="adj3" fmla="val 150000"/>
                <a:gd name="adj4" fmla="val -4302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/>
                <a:t>Úroveň: zastupitelstvo a rada města</a:t>
              </a:r>
            </a:p>
            <a:p>
              <a:endParaRPr lang="cs-CZ" sz="1800"/>
            </a:p>
          </p:txBody>
        </p:sp>
        <p:sp>
          <p:nvSpPr>
            <p:cNvPr id="13320" name="AutoShape 63"/>
            <p:cNvSpPr>
              <a:spLocks/>
            </p:cNvSpPr>
            <p:nvPr/>
          </p:nvSpPr>
          <p:spPr bwMode="auto">
            <a:xfrm>
              <a:off x="4778" y="10705"/>
              <a:ext cx="3726" cy="386"/>
            </a:xfrm>
            <a:prstGeom prst="borderCallout1">
              <a:avLst>
                <a:gd name="adj1" fmla="val 48000"/>
                <a:gd name="adj2" fmla="val -3222"/>
                <a:gd name="adj3" fmla="val 166398"/>
                <a:gd name="adj4" fmla="val -4226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/>
                <a:t>Úroveň: vedení města</a:t>
              </a:r>
            </a:p>
            <a:p>
              <a:endParaRPr lang="cs-CZ" sz="1800"/>
            </a:p>
          </p:txBody>
        </p:sp>
        <p:sp>
          <p:nvSpPr>
            <p:cNvPr id="13321" name="AutoShape 64"/>
            <p:cNvSpPr>
              <a:spLocks/>
            </p:cNvSpPr>
            <p:nvPr/>
          </p:nvSpPr>
          <p:spPr bwMode="auto">
            <a:xfrm>
              <a:off x="4781" y="12033"/>
              <a:ext cx="3726" cy="431"/>
            </a:xfrm>
            <a:prstGeom prst="borderCallout1">
              <a:avLst>
                <a:gd name="adj1" fmla="val 42958"/>
                <a:gd name="adj2" fmla="val -3222"/>
                <a:gd name="adj3" fmla="val 141764"/>
                <a:gd name="adj4" fmla="val -386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/>
                <a:t>Úroveň: pracovníci</a:t>
              </a:r>
            </a:p>
            <a:p>
              <a:endParaRPr lang="cs-CZ" sz="1800"/>
            </a:p>
          </p:txBody>
        </p:sp>
        <p:sp>
          <p:nvSpPr>
            <p:cNvPr id="13322" name="AutoShape 65"/>
            <p:cNvSpPr>
              <a:spLocks/>
            </p:cNvSpPr>
            <p:nvPr/>
          </p:nvSpPr>
          <p:spPr bwMode="auto">
            <a:xfrm>
              <a:off x="4778" y="11350"/>
              <a:ext cx="4563" cy="442"/>
            </a:xfrm>
            <a:prstGeom prst="borderCallout1">
              <a:avLst>
                <a:gd name="adj1" fmla="val 40722"/>
                <a:gd name="adj2" fmla="val -2630"/>
                <a:gd name="adj3" fmla="val 138009"/>
                <a:gd name="adj4" fmla="val -3156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/>
                <a:t>Úroveň: vedoucí odborů, ředitelé organizací</a:t>
              </a:r>
            </a:p>
          </p:txBody>
        </p:sp>
      </p:grpSp>
      <p:sp>
        <p:nvSpPr>
          <p:cNvPr id="67" name="Nadpis 1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Zmatek ve strategiích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475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79512" y="2132856"/>
            <a:ext cx="8784976" cy="112553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accent6"/>
                </a:solidFill>
                <a:latin typeface="Verdana"/>
                <a:ea typeface="+mn-ea"/>
                <a:cs typeface="Verdana"/>
              </a:rPr>
              <a:t>Jak se bude se strategií pracovat</a:t>
            </a:r>
          </a:p>
        </p:txBody>
      </p:sp>
    </p:spTree>
    <p:extLst>
      <p:ext uri="{BB962C8B-B14F-4D97-AF65-F5344CB8AC3E}">
        <p14:creationId xmlns:p14="http://schemas.microsoft.com/office/powerpoint/2010/main" val="290036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355976" y="1600200"/>
            <a:ext cx="4176464" cy="2099717"/>
          </a:xfrm>
        </p:spPr>
        <p:txBody>
          <a:bodyPr anchor="t">
            <a:normAutofit fontScale="92500" lnSpcReduction="20000"/>
          </a:bodyPr>
          <a:lstStyle/>
          <a:p>
            <a:r>
              <a:rPr lang="cs-CZ" sz="2800" i="1" dirty="0" smtClean="0">
                <a:solidFill>
                  <a:schemeClr val="accent6"/>
                </a:solidFill>
              </a:rPr>
              <a:t>„Furt mě </a:t>
            </a:r>
            <a:r>
              <a:rPr lang="cs-CZ" sz="2800" i="1" dirty="0" err="1" smtClean="0">
                <a:solidFill>
                  <a:schemeClr val="accent6"/>
                </a:solidFill>
              </a:rPr>
              <a:t>tahaj</a:t>
            </a:r>
            <a:r>
              <a:rPr lang="cs-CZ" sz="2800" i="1" dirty="0" smtClean="0">
                <a:solidFill>
                  <a:schemeClr val="accent6"/>
                </a:solidFill>
              </a:rPr>
              <a:t> na pracovní skupiny.“</a:t>
            </a:r>
          </a:p>
          <a:p>
            <a:r>
              <a:rPr lang="cs-CZ" sz="2800" i="1" dirty="0" smtClean="0">
                <a:solidFill>
                  <a:schemeClr val="accent6"/>
                </a:solidFill>
              </a:rPr>
              <a:t>„Už zas chtěj něco vyplnit.“</a:t>
            </a:r>
          </a:p>
          <a:p>
            <a:r>
              <a:rPr lang="cs-CZ" sz="2800" i="1" dirty="0" smtClean="0">
                <a:solidFill>
                  <a:schemeClr val="accent6"/>
                </a:solidFill>
              </a:rPr>
              <a:t>„Zas se </a:t>
            </a:r>
            <a:r>
              <a:rPr lang="cs-CZ" sz="2800" i="1" dirty="0" err="1" smtClean="0">
                <a:solidFill>
                  <a:schemeClr val="accent6"/>
                </a:solidFill>
              </a:rPr>
              <a:t>ptaj</a:t>
            </a:r>
            <a:r>
              <a:rPr lang="cs-CZ" sz="2800" i="1" dirty="0" smtClean="0">
                <a:solidFill>
                  <a:schemeClr val="accent6"/>
                </a:solidFill>
              </a:rPr>
              <a:t> na blbosti.“</a:t>
            </a:r>
          </a:p>
          <a:p>
            <a:r>
              <a:rPr lang="cs-CZ" sz="2800" i="1" dirty="0" smtClean="0">
                <a:solidFill>
                  <a:schemeClr val="accent6"/>
                </a:solidFill>
              </a:rPr>
              <a:t>„Mám </a:t>
            </a:r>
            <a:r>
              <a:rPr lang="cs-CZ" sz="2800" i="1" dirty="0" err="1" smtClean="0">
                <a:solidFill>
                  <a:schemeClr val="accent6"/>
                </a:solidFill>
              </a:rPr>
              <a:t>svý</a:t>
            </a:r>
            <a:r>
              <a:rPr lang="cs-CZ" sz="2800" i="1" dirty="0" smtClean="0">
                <a:solidFill>
                  <a:schemeClr val="accent6"/>
                </a:solidFill>
              </a:rPr>
              <a:t> práce dost.“</a:t>
            </a:r>
          </a:p>
          <a:p>
            <a:pPr marL="0" indent="0">
              <a:buNone/>
            </a:pPr>
            <a:endParaRPr lang="cs-CZ" sz="2800" dirty="0" smtClean="0"/>
          </a:p>
        </p:txBody>
      </p:sp>
      <p:pic>
        <p:nvPicPr>
          <p:cNvPr id="1026" name="Picture 2" descr="http://media.novinky.cz/618/106185-top_foto2-rfngk.jpg?12719268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1"/>
          <p:cNvSpPr txBox="1">
            <a:spLocks/>
          </p:cNvSpPr>
          <p:nvPr/>
        </p:nvSpPr>
        <p:spPr>
          <a:xfrm>
            <a:off x="395536" y="3852317"/>
            <a:ext cx="7704856" cy="2529011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6"/>
              </a:buClr>
            </a:pPr>
            <a:r>
              <a:rPr lang="cs-CZ" sz="2800" dirty="0" smtClean="0"/>
              <a:t>Nebudu-li hledět na svou agendu izolovaně, ale v kontextu, mohu ve své práci vidět větší smysl.</a:t>
            </a:r>
          </a:p>
          <a:p>
            <a:pPr algn="just">
              <a:buClr>
                <a:schemeClr val="accent6"/>
              </a:buClr>
            </a:pPr>
            <a:r>
              <a:rPr lang="cs-CZ" sz="2800" dirty="0" smtClean="0"/>
              <a:t>Krátkodobě je to práce navíc, ale v dlouhodobém horizontu mi může zefektivnit práci (bude se dělat méně věcí, které ale budou smysluplnější).</a:t>
            </a:r>
          </a:p>
          <a:p>
            <a:pPr algn="just">
              <a:buClr>
                <a:schemeClr val="accent6"/>
              </a:buClr>
            </a:pPr>
            <a:r>
              <a:rPr lang="cs-CZ" sz="2800" dirty="0" smtClean="0"/>
              <a:t>Mohu ovlivnit věci, které se mi nedaří prosadit.</a:t>
            </a:r>
          </a:p>
          <a:p>
            <a:pPr algn="just">
              <a:buClr>
                <a:schemeClr val="accent6"/>
              </a:buClr>
            </a:pPr>
            <a:r>
              <a:rPr lang="cs-CZ" sz="2800" dirty="0" smtClean="0"/>
              <a:t>Mám nástroj proti ad hoc zadání, které je v rozporu se strategií.</a:t>
            </a:r>
          </a:p>
          <a:p>
            <a:pPr marL="0" indent="0">
              <a:buFont typeface="Wingdings"/>
              <a:buNone/>
            </a:pPr>
            <a:endParaRPr lang="cs-CZ" sz="2800" dirty="0" smtClean="0"/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Jak používat strategii v praxi – ÚŘEDNÍK 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044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355976" y="1600200"/>
            <a:ext cx="4176464" cy="2099717"/>
          </a:xfrm>
        </p:spPr>
        <p:txBody>
          <a:bodyPr anchor="t">
            <a:normAutofit fontScale="77500" lnSpcReduction="20000"/>
          </a:bodyPr>
          <a:lstStyle/>
          <a:p>
            <a:r>
              <a:rPr lang="cs-CZ" sz="2800" b="1" i="1" dirty="0" smtClean="0">
                <a:solidFill>
                  <a:schemeClr val="accent6"/>
                </a:solidFill>
              </a:rPr>
              <a:t>„Ten můj nápad je </a:t>
            </a:r>
            <a:r>
              <a:rPr lang="cs-CZ" sz="2800" b="1" i="1" dirty="0" err="1" smtClean="0">
                <a:solidFill>
                  <a:schemeClr val="accent6"/>
                </a:solidFill>
              </a:rPr>
              <a:t>skvělej</a:t>
            </a:r>
            <a:r>
              <a:rPr lang="cs-CZ" sz="2800" b="1" i="1" dirty="0" smtClean="0">
                <a:solidFill>
                  <a:schemeClr val="accent6"/>
                </a:solidFill>
              </a:rPr>
              <a:t>, nechápu, proč ostatní nechtěj hlasovat pro.“</a:t>
            </a:r>
          </a:p>
          <a:p>
            <a:r>
              <a:rPr lang="cs-CZ" sz="2800" b="1" i="1" dirty="0" smtClean="0">
                <a:solidFill>
                  <a:schemeClr val="accent6"/>
                </a:solidFill>
              </a:rPr>
              <a:t>„To je jak hrách na zeď házet. Chci to po tom vedoucím už tři měsíce, a on má pořád nějaký výmluvy.“</a:t>
            </a:r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395536" y="3852317"/>
            <a:ext cx="7704856" cy="252901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6"/>
              </a:buClr>
            </a:pPr>
            <a:r>
              <a:rPr lang="cs-CZ" sz="2000" dirty="0" smtClean="0"/>
              <a:t>Pokud má můj nápad oporu ve strategii, měli by jej ostatní zastupitelé podpořit, protože strategie je závazná, odhlasovali si ji a zavázali se občanům.</a:t>
            </a:r>
          </a:p>
          <a:p>
            <a:pPr algn="just">
              <a:buClr>
                <a:schemeClr val="accent6"/>
              </a:buClr>
            </a:pPr>
            <a:r>
              <a:rPr lang="cs-CZ" sz="2000" dirty="0" smtClean="0"/>
              <a:t>Nekoná-li úředník, jak bych si představoval, neplní nejen můj úkol, ale vlastně ani usnesení zastupitelstva, které se zavázalo plnit strategii.</a:t>
            </a:r>
          </a:p>
        </p:txBody>
      </p:sp>
      <p:pic>
        <p:nvPicPr>
          <p:cNvPr id="4098" name="Picture 2" descr="http://g.denik.cz/1/da/ctk-londyn-demonstrace-miliband_denik-3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" b="15439"/>
          <a:stretch/>
        </p:blipFill>
        <p:spPr bwMode="auto">
          <a:xfrm>
            <a:off x="395536" y="1628800"/>
            <a:ext cx="3619500" cy="210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Jak používat strategii v praxi – ZASTUPITEL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7077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1"/>
          <p:cNvSpPr txBox="1">
            <a:spLocks/>
          </p:cNvSpPr>
          <p:nvPr/>
        </p:nvSpPr>
        <p:spPr>
          <a:xfrm>
            <a:off x="395536" y="3852317"/>
            <a:ext cx="7704856" cy="2529011"/>
          </a:xfrm>
          <a:prstGeom prst="rect">
            <a:avLst/>
          </a:prstGeom>
        </p:spPr>
        <p:txBody>
          <a:bodyPr vert="horz" anchor="t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600" dirty="0" smtClean="0"/>
              <a:t>Pokud organizace přechází od tradičního k projektovému řízení, musí mít všichni vhodné podmínky:</a:t>
            </a:r>
          </a:p>
          <a:p>
            <a:pPr lvl="1"/>
            <a:r>
              <a:rPr lang="cs-CZ" sz="2500" dirty="0"/>
              <a:t>t</a:t>
            </a:r>
            <a:r>
              <a:rPr lang="cs-CZ" sz="2500" dirty="0" smtClean="0"/>
              <a:t>ýmovost;</a:t>
            </a:r>
          </a:p>
          <a:p>
            <a:pPr lvl="1"/>
            <a:r>
              <a:rPr lang="cs-CZ" sz="2500" dirty="0" smtClean="0"/>
              <a:t>časový prostor (rozdělení agendy, přeskupení agendy, zefektivnění agendy);</a:t>
            </a:r>
            <a:endParaRPr lang="cs-CZ" sz="2500" dirty="0"/>
          </a:p>
          <a:p>
            <a:pPr lvl="1"/>
            <a:r>
              <a:rPr lang="cs-CZ" sz="2500" dirty="0" smtClean="0"/>
              <a:t>ochota spolupracovat a myslet projektově – ohodnocení.</a:t>
            </a:r>
          </a:p>
        </p:txBody>
      </p:sp>
      <p:pic>
        <p:nvPicPr>
          <p:cNvPr id="5122" name="Picture 2" descr="http://www.hydroma.cz/userfiles/k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17"/>
          <a:stretch/>
        </p:blipFill>
        <p:spPr bwMode="auto">
          <a:xfrm>
            <a:off x="539552" y="1340767"/>
            <a:ext cx="2943225" cy="254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1"/>
          <p:cNvSpPr txBox="1">
            <a:spLocks/>
          </p:cNvSpPr>
          <p:nvPr/>
        </p:nvSpPr>
        <p:spPr>
          <a:xfrm>
            <a:off x="3635896" y="1360337"/>
            <a:ext cx="4616896" cy="252901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 smtClean="0"/>
              <a:t>Aktivity v souladu se strategií mají přednost při sestavování rozpočtu.</a:t>
            </a:r>
          </a:p>
          <a:p>
            <a:pPr algn="just"/>
            <a:r>
              <a:rPr lang="cs-CZ" sz="2200" dirty="0" smtClean="0"/>
              <a:t>Není ve strategii vše, co potřebuji? Mohu navrhnout doplnění.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Jak používat strategii v praxi – VŠICHNI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833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073427"/>
          </a:xfrm>
        </p:spPr>
        <p:txBody>
          <a:bodyPr anchor="t">
            <a:normAutofit lnSpcReduction="10000"/>
          </a:bodyPr>
          <a:lstStyle/>
          <a:p>
            <a:pPr algn="just" fontAlgn="auto">
              <a:defRPr/>
            </a:pPr>
            <a:r>
              <a:rPr lang="cs-CZ" sz="2800" dirty="0" smtClean="0"/>
              <a:t>součástí strategického plánu bude implementační kapitola, popisující detailně způsob nakládání se strategií v praxi</a:t>
            </a:r>
          </a:p>
          <a:p>
            <a:pPr algn="just" fontAlgn="auto">
              <a:defRPr/>
            </a:pPr>
            <a:r>
              <a:rPr lang="cs-CZ" sz="2800" dirty="0" smtClean="0"/>
              <a:t>zejména bude obsahovat:</a:t>
            </a:r>
          </a:p>
          <a:p>
            <a:pPr lvl="1" algn="just" fontAlgn="auto">
              <a:defRPr/>
            </a:pPr>
            <a:r>
              <a:rPr lang="cs-CZ" sz="2400" dirty="0" smtClean="0"/>
              <a:t>nastavení rolí</a:t>
            </a:r>
          </a:p>
          <a:p>
            <a:pPr lvl="1" algn="just" fontAlgn="auto">
              <a:defRPr/>
            </a:pPr>
            <a:r>
              <a:rPr lang="cs-CZ" sz="2400" dirty="0" smtClean="0"/>
              <a:t>harmonogram aktivity souvisejících se strategickým řízením v průběhu roku</a:t>
            </a:r>
          </a:p>
          <a:p>
            <a:pPr lvl="1" algn="just" fontAlgn="auto">
              <a:defRPr/>
            </a:pPr>
            <a:r>
              <a:rPr lang="cs-CZ" sz="2400" dirty="0" smtClean="0"/>
              <a:t>metodiku tvorbu akčního plánu (vč. zásobníku projektů) v souladu s rozpočtem</a:t>
            </a:r>
          </a:p>
          <a:p>
            <a:pPr lvl="1" algn="just" fontAlgn="auto">
              <a:defRPr/>
            </a:pPr>
            <a:r>
              <a:rPr lang="cs-CZ" sz="2400" dirty="0" smtClean="0"/>
              <a:t>metodiku hodnocení strategického plánu (měření úspěšnosti)</a:t>
            </a:r>
          </a:p>
          <a:p>
            <a:pPr lvl="1" algn="just" fontAlgn="auto">
              <a:defRPr/>
            </a:pPr>
            <a:r>
              <a:rPr lang="cs-CZ" sz="2400" dirty="0" smtClean="0"/>
              <a:t>nastavení plánu řízení změn (na základě evaluací)</a:t>
            </a:r>
          </a:p>
          <a:p>
            <a:pPr>
              <a:lnSpc>
                <a:spcPct val="90000"/>
              </a:lnSpc>
              <a:defRPr/>
            </a:pPr>
            <a:endParaRPr lang="cs-CZ" sz="26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Implementace strategie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900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79512" y="2132856"/>
            <a:ext cx="8784976" cy="112553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accent6"/>
                </a:solidFill>
                <a:latin typeface="Verdana"/>
                <a:ea typeface="+mn-ea"/>
                <a:cs typeface="Verdana"/>
              </a:rPr>
              <a:t>Praktické cvičení</a:t>
            </a:r>
          </a:p>
        </p:txBody>
      </p:sp>
    </p:spTree>
    <p:extLst>
      <p:ext uri="{BB962C8B-B14F-4D97-AF65-F5344CB8AC3E}">
        <p14:creationId xmlns:p14="http://schemas.microsoft.com/office/powerpoint/2010/main" val="9758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073427"/>
          </a:xfrm>
        </p:spPr>
        <p:txBody>
          <a:bodyPr anchor="t">
            <a:normAutofit/>
          </a:bodyPr>
          <a:lstStyle/>
          <a:p>
            <a:pPr fontAlgn="auto">
              <a:defRPr/>
            </a:pPr>
            <a:r>
              <a:rPr lang="cs-CZ" sz="2800" dirty="0" smtClean="0"/>
              <a:t>bude vyžadována úzká součinnost celého týmu</a:t>
            </a:r>
          </a:p>
          <a:p>
            <a:pPr fontAlgn="auto">
              <a:defRPr/>
            </a:pPr>
            <a:r>
              <a:rPr lang="cs-CZ" sz="2800" dirty="0" smtClean="0"/>
              <a:t>v průběhu tvorby strategického plánu (zejména v návrhové části) budeme vyžadovat aktivní spolupráci od členů PS (dodání vstupů)</a:t>
            </a:r>
          </a:p>
          <a:p>
            <a:pPr fontAlgn="auto">
              <a:defRPr/>
            </a:pPr>
            <a:r>
              <a:rPr lang="cs-CZ" sz="2800" dirty="0" smtClean="0"/>
              <a:t>budeme spolupracovat zejména na:</a:t>
            </a:r>
          </a:p>
          <a:p>
            <a:pPr lvl="1" fontAlgn="auto">
              <a:defRPr/>
            </a:pPr>
            <a:r>
              <a:rPr lang="cs-CZ" sz="2000" dirty="0" smtClean="0"/>
              <a:t>formulaci SWOT analýzy</a:t>
            </a:r>
          </a:p>
          <a:p>
            <a:pPr lvl="1" fontAlgn="auto">
              <a:defRPr/>
            </a:pPr>
            <a:r>
              <a:rPr lang="cs-CZ" sz="2000" dirty="0" smtClean="0"/>
              <a:t>formulování vize</a:t>
            </a:r>
          </a:p>
          <a:p>
            <a:pPr lvl="1" fontAlgn="auto">
              <a:defRPr/>
            </a:pPr>
            <a:r>
              <a:rPr lang="cs-CZ" sz="2000" dirty="0" smtClean="0"/>
              <a:t>definování počtu a zaměření pilířů a formulování cílů, vč. jejich detailních popisů</a:t>
            </a:r>
          </a:p>
          <a:p>
            <a:pPr lvl="1" fontAlgn="auto">
              <a:defRPr/>
            </a:pPr>
            <a:r>
              <a:rPr lang="cs-CZ" sz="2000" dirty="0" smtClean="0"/>
              <a:t>stanovování indikátorů pro měření úspěšnosti, vč. jejich detailních popisů, nastavení metodiky měření</a:t>
            </a:r>
          </a:p>
          <a:p>
            <a:pPr lvl="1" fontAlgn="auto">
              <a:defRPr/>
            </a:pPr>
            <a:r>
              <a:rPr lang="cs-CZ" sz="2000" dirty="0" smtClean="0"/>
              <a:t>nastavení odpovědností a rolí v procesu strategického řízení</a:t>
            </a:r>
          </a:p>
          <a:p>
            <a:pPr lvl="1" fontAlgn="auto">
              <a:defRPr/>
            </a:pPr>
            <a:endParaRPr lang="cs-CZ" sz="2000" dirty="0" smtClean="0"/>
          </a:p>
          <a:p>
            <a:pPr>
              <a:lnSpc>
                <a:spcPct val="90000"/>
              </a:lnSpc>
              <a:defRPr/>
            </a:pPr>
            <a:endParaRPr lang="cs-CZ" sz="26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Zapojení pracovní skupiny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861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79512" y="2132856"/>
            <a:ext cx="8784976" cy="112553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accent6"/>
                </a:solidFill>
                <a:latin typeface="Verdana"/>
                <a:ea typeface="+mn-ea"/>
                <a:cs typeface="Verdana"/>
              </a:rPr>
              <a:t>Zahájení</a:t>
            </a:r>
          </a:p>
        </p:txBody>
      </p:sp>
    </p:spTree>
    <p:extLst>
      <p:ext uri="{BB962C8B-B14F-4D97-AF65-F5344CB8AC3E}">
        <p14:creationId xmlns:p14="http://schemas.microsoft.com/office/powerpoint/2010/main" val="26327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Bližší specifikace cíle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422103"/>
              </p:ext>
            </p:extLst>
          </p:nvPr>
        </p:nvGraphicFramePr>
        <p:xfrm>
          <a:off x="251520" y="1124745"/>
          <a:ext cx="8640960" cy="5328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0508"/>
                <a:gridCol w="6640452"/>
              </a:tblGrid>
              <a:tr h="502957"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PRIORITNÍ OBLAST: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162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DÍLČÍ VIZE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00818">
                <a:tc>
                  <a:txBody>
                    <a:bodyPr/>
                    <a:lstStyle/>
                    <a:p>
                      <a:pPr marL="90170" algn="l" fontAlgn="base" hangingPunct="0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POPIS CÍLE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Bližší specifikace cíle a jeho zdůvodnění; podmínky realizace; případně bariéry; popis cílového stavu, případně nástrojů; je-li to nezbytné, tak vysvětlení pojmů </a:t>
                      </a:r>
                      <a:r>
                        <a:rPr lang="cs-CZ" sz="1800" dirty="0" smtClean="0">
                          <a:effectLst/>
                        </a:rPr>
                        <a:t>a termínů.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DF3E9"/>
                    </a:solidFill>
                  </a:tcPr>
                </a:tc>
              </a:tr>
              <a:tr h="6718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HLAVNÍ OPATŘENÍ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Seznam hlavních opatření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CD9BC"/>
                    </a:solidFill>
                  </a:tcPr>
                </a:tc>
              </a:tr>
              <a:tr h="6681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VAZBY NA DALŠÍ CÍLE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</a:rPr>
                        <a:t>Informace o vazbě na další cíle strategie</a:t>
                      </a:r>
                      <a:endParaRPr lang="cs-CZ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DF3E9"/>
                    </a:solidFill>
                  </a:tcPr>
                </a:tc>
              </a:tr>
              <a:tr h="6280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ODPOVĚDNOST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</a:rPr>
                        <a:t>Politická i věcná zodpovědnost</a:t>
                      </a:r>
                      <a:endParaRPr lang="cs-CZ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CD9BC"/>
                    </a:solidFill>
                  </a:tcPr>
                </a:tc>
              </a:tr>
              <a:tr h="644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PARTNEŘI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</a:rPr>
                        <a:t>Informace o nutnosti spolupráce a zapojení partnerů, vyžaduje-li ji plnění cíle</a:t>
                      </a:r>
                      <a:endParaRPr lang="cs-CZ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DF3E9"/>
                    </a:solidFill>
                  </a:tcPr>
                </a:tc>
              </a:tr>
              <a:tr h="3002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INDIKÁTORY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</a:rPr>
                        <a:t>Měřítka pro naplnění strategie</a:t>
                      </a:r>
                      <a:endParaRPr lang="cs-CZ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CD9BC"/>
                    </a:solidFill>
                  </a:tcPr>
                </a:tc>
              </a:tr>
              <a:tr h="6005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ODHAD FINANČNÍ NÁROČNOSTI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</a:rPr>
                        <a:t>Expertní odhad finanční náročnosti stanovené na základě klíčových/strategických projektů</a:t>
                      </a:r>
                      <a:endParaRPr lang="cs-CZ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DF3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9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Karta indikátoru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811550"/>
              </p:ext>
            </p:extLst>
          </p:nvPr>
        </p:nvGraphicFramePr>
        <p:xfrm>
          <a:off x="467546" y="1052739"/>
          <a:ext cx="8064895" cy="5472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4378"/>
                <a:gridCol w="1476839"/>
                <a:gridCol w="1476839"/>
                <a:gridCol w="1476839"/>
              </a:tblGrid>
              <a:tr h="273630">
                <a:tc>
                  <a:txBody>
                    <a:bodyPr/>
                    <a:lstStyle/>
                    <a:p>
                      <a:pPr marL="176213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PILÍŘ SPRM 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 Sociální soudržnost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 marL="176213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CÍL SPRM 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1.1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 marL="176213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NÁZEV INDIKÁTORU 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cap="all" dirty="0">
                          <a:effectLst/>
                        </a:rPr>
                        <a:t>Počet NEPŘIJATÝCH DĚTÍ DO MATEŘSKÝCH ŠKOL</a:t>
                      </a:r>
                      <a:endParaRPr lang="cs-CZ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 marL="176213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MĚRNÁ JEDNOTKA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Počet 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 marL="176213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OPTIMÁLNÍ SMĚR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╤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 marL="176213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SPRÁVCE INDIKÁTORU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Odbor </a:t>
                      </a:r>
                      <a:r>
                        <a:rPr lang="cs-CZ" sz="1400" dirty="0" smtClean="0">
                          <a:effectLst/>
                        </a:rPr>
                        <a:t>…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 marL="176213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GESTOR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….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 marL="176213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ROKY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effectLst/>
                        </a:rPr>
                        <a:t>2016</a:t>
                      </a:r>
                      <a:endParaRPr lang="cs-CZ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effectLst/>
                        </a:rPr>
                        <a:t>2018</a:t>
                      </a:r>
                      <a:endParaRPr lang="cs-CZ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effectLst/>
                        </a:rPr>
                        <a:t>2022</a:t>
                      </a:r>
                      <a:endParaRPr lang="cs-CZ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marL="176213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PLÁN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</a:tr>
              <a:tr h="273631">
                <a:tc>
                  <a:txBody>
                    <a:bodyPr/>
                    <a:lstStyle/>
                    <a:p>
                      <a:pPr marL="176213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SKUTEČNOST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…</a:t>
                      </a:r>
                      <a:endParaRPr lang="cs-CZ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</a:tr>
              <a:tr h="820892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POPIS INDIKÁTORU</a:t>
                      </a:r>
                      <a:r>
                        <a:rPr lang="cs-CZ" sz="1400" dirty="0" smtClean="0">
                          <a:effectLst/>
                        </a:rPr>
                        <a:t>: </a:t>
                      </a:r>
                      <a:r>
                        <a:rPr lang="cs-CZ" sz="1400" dirty="0">
                          <a:effectLst/>
                        </a:rPr>
                        <a:t>Cílem města je zajistit možnost navštěvovat mateřskou školu na svém katastrálním území. Město proto zajistí dostatek volných kapacit v každém katastrálním území, neboť nabídka a poptávka se může v jednotlivých částech lišit.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363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INDIKÁTOR OVLIVŇUJE</a:t>
                      </a:r>
                      <a:r>
                        <a:rPr lang="cs-CZ" sz="1400" dirty="0" smtClean="0">
                          <a:effectLst/>
                        </a:rPr>
                        <a:t>: </a:t>
                      </a:r>
                      <a:r>
                        <a:rPr lang="cs-CZ" sz="1400" dirty="0">
                          <a:effectLst/>
                        </a:rPr>
                        <a:t>Demografický vývoj, migrační saldo města, poptávka a nabídka, kvalita MŠ 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94522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METODIKA A VÝPOČET: </a:t>
                      </a:r>
                      <a:r>
                        <a:rPr lang="cs-CZ" sz="1400" dirty="0" smtClean="0">
                          <a:effectLst/>
                        </a:rPr>
                        <a:t>Odbor </a:t>
                      </a:r>
                      <a:r>
                        <a:rPr lang="cs-CZ" sz="1400" dirty="0">
                          <a:effectLst/>
                        </a:rPr>
                        <a:t>školství vyhodnotí, na kolik jsou mateřské školy naplněny a kolik žádostí bylo odmítnuto.  Indikátor sleduje počet dětí, jejichž rodiče podali přihlášku do MŠ, ale nebyly přijaty. Indikátor sleduje i přihlášky dětí mladších 3 let nebo dětí s jiným místem bydliště než je Bělá pod Bezdězem.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363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ZDROJ ČERPÁNÍ DAT: </a:t>
                      </a:r>
                      <a:r>
                        <a:rPr lang="cs-CZ" sz="1400" dirty="0" smtClean="0">
                          <a:effectLst/>
                        </a:rPr>
                        <a:t>Odbor </a:t>
                      </a:r>
                      <a:r>
                        <a:rPr lang="cs-CZ" sz="1400" dirty="0">
                          <a:effectLst/>
                        </a:rPr>
                        <a:t>rozvoje a majetku města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363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PERIODA VYHODNOCOVÁNÍ INDIKÁTORU: </a:t>
                      </a:r>
                      <a:r>
                        <a:rPr lang="cs-CZ" sz="1400" dirty="0" smtClean="0">
                          <a:effectLst/>
                        </a:rPr>
                        <a:t>1x </a:t>
                      </a:r>
                      <a:r>
                        <a:rPr lang="cs-CZ" sz="1400" dirty="0">
                          <a:effectLst/>
                        </a:rPr>
                        <a:t>za rok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Akční plán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376814"/>
              </p:ext>
            </p:extLst>
          </p:nvPr>
        </p:nvGraphicFramePr>
        <p:xfrm>
          <a:off x="323530" y="1052736"/>
          <a:ext cx="8424930" cy="5446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62"/>
                <a:gridCol w="561662"/>
                <a:gridCol w="561662"/>
                <a:gridCol w="561662"/>
                <a:gridCol w="561662"/>
                <a:gridCol w="561662"/>
                <a:gridCol w="561662"/>
                <a:gridCol w="561662"/>
                <a:gridCol w="561662"/>
                <a:gridCol w="561662"/>
                <a:gridCol w="561662"/>
                <a:gridCol w="561662"/>
                <a:gridCol w="561662"/>
                <a:gridCol w="561662"/>
                <a:gridCol w="561662"/>
              </a:tblGrid>
              <a:tr h="4333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>
                          <a:effectLst/>
                        </a:rPr>
                        <a:t>Kód SP</a:t>
                      </a:r>
                      <a:endParaRPr lang="cs-CZ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>
                          <a:effectLst/>
                        </a:rPr>
                        <a:t>Název opatření/</a:t>
                      </a:r>
                      <a:endParaRPr lang="cs-CZ" sz="2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>
                          <a:effectLst/>
                        </a:rPr>
                        <a:t>projektu</a:t>
                      </a:r>
                      <a:endParaRPr lang="cs-CZ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 err="1" smtClean="0">
                          <a:effectLst/>
                        </a:rPr>
                        <a:t>Socio</a:t>
                      </a:r>
                      <a:r>
                        <a:rPr lang="cs-CZ" sz="1600" b="1" dirty="0" smtClean="0">
                          <a:effectLst/>
                        </a:rPr>
                        <a:t>-ekonomický </a:t>
                      </a:r>
                      <a:r>
                        <a:rPr lang="cs-CZ" sz="1600" b="1" dirty="0">
                          <a:effectLst/>
                        </a:rPr>
                        <a:t>přínos</a:t>
                      </a:r>
                      <a:endParaRPr lang="cs-CZ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>
                          <a:effectLst/>
                        </a:rPr>
                        <a:t>Orientační náklady v projektu (v tis.) Kč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 smtClean="0">
                          <a:effectLst/>
                        </a:rPr>
                        <a:t>Zakončení</a:t>
                      </a:r>
                      <a:endParaRPr lang="cs-CZ" sz="2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 smtClean="0">
                          <a:effectLst/>
                        </a:rPr>
                        <a:t>/ výstup</a:t>
                      </a:r>
                      <a:endParaRPr lang="cs-CZ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>
                          <a:effectLst/>
                        </a:rPr>
                        <a:t>Termín zahájení</a:t>
                      </a:r>
                      <a:endParaRPr lang="cs-CZ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>
                          <a:effectLst/>
                        </a:rPr>
                        <a:t>Termín ukončení</a:t>
                      </a:r>
                      <a:endParaRPr lang="cs-CZ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>
                          <a:effectLst/>
                        </a:rPr>
                        <a:t>Odpověd-nost</a:t>
                      </a:r>
                      <a:endParaRPr lang="cs-CZ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>
                          <a:effectLst/>
                        </a:rPr>
                        <a:t>Stupeň rozpraco-vanosti</a:t>
                      </a:r>
                      <a:endParaRPr lang="cs-CZ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</a:tr>
              <a:tr h="19565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>
                          <a:effectLst/>
                        </a:rPr>
                        <a:t>2018</a:t>
                      </a:r>
                      <a:endParaRPr lang="cs-CZ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>
                          <a:effectLst/>
                        </a:rPr>
                        <a:t>2019</a:t>
                      </a:r>
                      <a:endParaRPr lang="cs-CZ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>
                          <a:effectLst/>
                        </a:rPr>
                        <a:t>2020</a:t>
                      </a:r>
                      <a:endParaRPr lang="cs-CZ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>
                          <a:effectLst/>
                        </a:rPr>
                        <a:t>2021</a:t>
                      </a:r>
                      <a:endParaRPr lang="cs-CZ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>
                          <a:effectLst/>
                        </a:rPr>
                        <a:t>Celkem</a:t>
                      </a:r>
                      <a:endParaRPr lang="cs-CZ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>
                          <a:effectLst/>
                        </a:rPr>
                        <a:t>Externí zdroje</a:t>
                      </a:r>
                      <a:endParaRPr lang="cs-CZ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>
                          <a:effectLst/>
                        </a:rPr>
                        <a:t>Dotační titul</a:t>
                      </a:r>
                      <a:endParaRPr lang="cs-CZ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36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dirty="0">
                          <a:effectLst/>
                        </a:rPr>
                        <a:t>1.1.2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dirty="0">
                          <a:effectLst/>
                        </a:rPr>
                        <a:t>…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2000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3000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dirty="0">
                          <a:effectLst/>
                        </a:rPr>
                        <a:t>5000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5000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OPZ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Závěr zpráva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IX/2018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XII/2019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Projekt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schválen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</a:tr>
              <a:tr h="1185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1.2.2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….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1950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1950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1950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1950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7800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dirty="0">
                          <a:effectLst/>
                        </a:rPr>
                        <a:t>-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-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Kolau-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dace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dirty="0">
                          <a:effectLst/>
                        </a:rPr>
                        <a:t>VI/2018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dirty="0">
                          <a:effectLst/>
                        </a:rPr>
                        <a:t>XII/2021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dirty="0">
                          <a:effectLst/>
                        </a:rPr>
                        <a:t>Projektová příprava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</a:tr>
              <a:tr h="723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atd.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79512" y="2132856"/>
            <a:ext cx="8784976" cy="112553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accent6"/>
                </a:solidFill>
                <a:latin typeface="Verdana"/>
                <a:ea typeface="+mn-ea"/>
                <a:cs typeface="Verdana"/>
              </a:rPr>
              <a:t>Diskuse</a:t>
            </a:r>
          </a:p>
        </p:txBody>
      </p:sp>
    </p:spTree>
    <p:extLst>
      <p:ext uri="{BB962C8B-B14F-4D97-AF65-F5344CB8AC3E}">
        <p14:creationId xmlns:p14="http://schemas.microsoft.com/office/powerpoint/2010/main" val="22067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073427"/>
          </a:xfrm>
        </p:spPr>
        <p:txBody>
          <a:bodyPr anchor="t">
            <a:normAutofit/>
          </a:bodyPr>
          <a:lstStyle/>
          <a:p>
            <a:pPr fontAlgn="auto">
              <a:defRPr/>
            </a:pPr>
            <a:r>
              <a:rPr lang="cs-CZ" sz="2800" dirty="0"/>
              <a:t>V</a:t>
            </a:r>
            <a:r>
              <a:rPr lang="cs-CZ" sz="2800" dirty="0" smtClean="0"/>
              <a:t>yhovuje nastavený postup Vašim potřebám a možnostem? Je potřeba něco změnit?</a:t>
            </a:r>
          </a:p>
          <a:p>
            <a:pPr fontAlgn="auto">
              <a:defRPr/>
            </a:pPr>
            <a:endParaRPr lang="cs-CZ" sz="2800" dirty="0" smtClean="0"/>
          </a:p>
          <a:p>
            <a:pPr fontAlgn="auto">
              <a:defRPr/>
            </a:pPr>
            <a:r>
              <a:rPr lang="cs-CZ" sz="2800" dirty="0" smtClean="0"/>
              <a:t>Jak můžeme ještě efektivněji vtáhnout veřejnost?</a:t>
            </a:r>
          </a:p>
          <a:p>
            <a:pPr fontAlgn="auto">
              <a:defRPr/>
            </a:pPr>
            <a:endParaRPr lang="cs-CZ" sz="2800" dirty="0" smtClean="0"/>
          </a:p>
          <a:p>
            <a:pPr fontAlgn="auto">
              <a:defRPr/>
            </a:pPr>
            <a:r>
              <a:rPr lang="cs-CZ" sz="2800" dirty="0" smtClean="0"/>
              <a:t>Existují některé stávající platformy, které bychom využili k dosažení co nejlepšího výsledku? </a:t>
            </a:r>
          </a:p>
          <a:p>
            <a:pPr fontAlgn="auto">
              <a:defRPr/>
            </a:pPr>
            <a:endParaRPr lang="cs-CZ" sz="2800" dirty="0"/>
          </a:p>
          <a:p>
            <a:pPr fontAlgn="auto">
              <a:defRPr/>
            </a:pPr>
            <a:r>
              <a:rPr lang="cs-CZ" sz="2800" dirty="0" smtClean="0"/>
              <a:t>Nezapomněli jsme do procesu vtáhnout některé další klíčové hráče?</a:t>
            </a:r>
            <a:endParaRPr lang="cs-CZ" sz="2000" dirty="0" smtClean="0"/>
          </a:p>
          <a:p>
            <a:pPr lvl="1" fontAlgn="auto">
              <a:defRPr/>
            </a:pPr>
            <a:endParaRPr lang="cs-CZ" sz="2000" dirty="0" smtClean="0"/>
          </a:p>
          <a:p>
            <a:pPr>
              <a:lnSpc>
                <a:spcPct val="90000"/>
              </a:lnSpc>
              <a:defRPr/>
            </a:pPr>
            <a:endParaRPr lang="cs-CZ" sz="26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Diskuse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094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79512" y="2132856"/>
            <a:ext cx="8784976" cy="112553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accent6"/>
                </a:solidFill>
                <a:latin typeface="Verdana"/>
                <a:ea typeface="+mn-ea"/>
                <a:cs typeface="Verdana"/>
              </a:rPr>
              <a:t>Následující kroky</a:t>
            </a:r>
          </a:p>
        </p:txBody>
      </p:sp>
    </p:spTree>
    <p:extLst>
      <p:ext uri="{BB962C8B-B14F-4D97-AF65-F5344CB8AC3E}">
        <p14:creationId xmlns:p14="http://schemas.microsoft.com/office/powerpoint/2010/main" val="19641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073427"/>
          </a:xfrm>
        </p:spPr>
        <p:txBody>
          <a:bodyPr anchor="t">
            <a:normAutofit fontScale="92500" lnSpcReduction="10000"/>
          </a:bodyPr>
          <a:lstStyle/>
          <a:p>
            <a:pPr fontAlgn="auto">
              <a:defRPr/>
            </a:pPr>
            <a:r>
              <a:rPr lang="cs-CZ" sz="2800" dirty="0" smtClean="0"/>
              <a:t>dotazníkové šetření</a:t>
            </a:r>
          </a:p>
          <a:p>
            <a:pPr fontAlgn="auto">
              <a:defRPr/>
            </a:pPr>
            <a:r>
              <a:rPr lang="cs-CZ" sz="2800" dirty="0" smtClean="0"/>
              <a:t>předložení pracovní verze analytické části</a:t>
            </a:r>
          </a:p>
          <a:p>
            <a:pPr fontAlgn="auto">
              <a:defRPr/>
            </a:pPr>
            <a:r>
              <a:rPr lang="cs-CZ" sz="2800" dirty="0" smtClean="0"/>
              <a:t>připomínkování návrhu analytické části</a:t>
            </a:r>
          </a:p>
          <a:p>
            <a:pPr fontAlgn="auto">
              <a:defRPr/>
            </a:pPr>
            <a:r>
              <a:rPr lang="cs-CZ" sz="2800" dirty="0" smtClean="0"/>
              <a:t>společná formulace SWOT analýzy</a:t>
            </a:r>
          </a:p>
          <a:p>
            <a:pPr fontAlgn="auto">
              <a:defRPr/>
            </a:pPr>
            <a:r>
              <a:rPr lang="cs-CZ" sz="2800" dirty="0" smtClean="0"/>
              <a:t>veřejné projednání</a:t>
            </a:r>
          </a:p>
          <a:p>
            <a:pPr fontAlgn="auto">
              <a:defRPr/>
            </a:pPr>
            <a:r>
              <a:rPr lang="cs-CZ" sz="2800" dirty="0"/>
              <a:t>projednání v ŘS, příp. v </a:t>
            </a:r>
            <a:r>
              <a:rPr lang="cs-CZ" sz="2800" dirty="0" smtClean="0"/>
              <a:t>RM/ZM</a:t>
            </a:r>
          </a:p>
          <a:p>
            <a:pPr fontAlgn="auto">
              <a:defRPr/>
            </a:pPr>
            <a:r>
              <a:rPr lang="cs-CZ" sz="2800" dirty="0" smtClean="0"/>
              <a:t>------------------------------------------</a:t>
            </a:r>
            <a:endParaRPr lang="cs-CZ" sz="2800" dirty="0"/>
          </a:p>
          <a:p>
            <a:pPr fontAlgn="auto">
              <a:defRPr/>
            </a:pPr>
            <a:r>
              <a:rPr lang="cs-CZ" sz="2800" dirty="0" smtClean="0"/>
              <a:t>definování vize</a:t>
            </a:r>
          </a:p>
          <a:p>
            <a:pPr fontAlgn="auto">
              <a:defRPr/>
            </a:pPr>
            <a:r>
              <a:rPr lang="cs-CZ" sz="2800" dirty="0" smtClean="0"/>
              <a:t>definování pilířů a cílů</a:t>
            </a:r>
          </a:p>
          <a:p>
            <a:pPr fontAlgn="auto">
              <a:defRPr/>
            </a:pPr>
            <a:r>
              <a:rPr lang="cs-CZ" sz="2800" dirty="0" smtClean="0"/>
              <a:t>-----------------------------------------</a:t>
            </a:r>
          </a:p>
          <a:p>
            <a:pPr fontAlgn="auto">
              <a:defRPr/>
            </a:pPr>
            <a:r>
              <a:rPr lang="cs-CZ" sz="2800" dirty="0" smtClean="0"/>
              <a:t>nastavení indikátorové soustavy</a:t>
            </a:r>
            <a:endParaRPr lang="cs-CZ" sz="2000" dirty="0" smtClean="0"/>
          </a:p>
          <a:p>
            <a:pPr lvl="1" fontAlgn="auto">
              <a:defRPr/>
            </a:pPr>
            <a:endParaRPr lang="cs-CZ" sz="2000" dirty="0" smtClean="0"/>
          </a:p>
          <a:p>
            <a:pPr>
              <a:lnSpc>
                <a:spcPct val="90000"/>
              </a:lnSpc>
              <a:defRPr/>
            </a:pPr>
            <a:endParaRPr lang="cs-CZ" sz="26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Následující kroky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486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268760"/>
          </a:xfrm>
          <a:solidFill>
            <a:srgbClr val="F79646"/>
          </a:solidFill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Děkujeme za pozornost 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683568" y="4797152"/>
            <a:ext cx="3451023" cy="1584176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b="1" dirty="0" smtClean="0">
                <a:ea typeface="ＭＳ Ｐゴシック" pitchFamily="34" charset="-128"/>
              </a:rPr>
              <a:t>Ing. Tomáš Sýkora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dirty="0" smtClean="0">
                <a:ea typeface="ＭＳ Ｐゴシック" pitchFamily="34" charset="-128"/>
              </a:rPr>
              <a:t>výkonný ředitel MEPCO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dirty="0" smtClean="0">
                <a:ea typeface="ＭＳ Ｐゴシック" pitchFamily="34" charset="-128"/>
                <a:hlinkClick r:id="rId2"/>
              </a:rPr>
              <a:t>tomas.sykora@mepco.cz</a:t>
            </a:r>
            <a:endParaRPr lang="cs-CZ" altLang="cs-CZ" sz="24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dirty="0" smtClean="0">
                <a:ea typeface="ＭＳ Ｐゴシック" pitchFamily="34" charset="-128"/>
              </a:rPr>
              <a:t>tel.: 604 584 637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cs-CZ" altLang="cs-CZ" sz="2400" dirty="0">
              <a:ea typeface="ＭＳ Ｐゴシック" pitchFamily="34" charset="-12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22" y="6107807"/>
            <a:ext cx="963551" cy="750193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683568" y="2773297"/>
            <a:ext cx="345102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400" b="1" dirty="0" smtClean="0">
                <a:ea typeface="ＭＳ Ｐゴシック" pitchFamily="34" charset="-128"/>
              </a:rPr>
              <a:t>Jitka Tošovská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400" dirty="0" smtClean="0">
                <a:ea typeface="ＭＳ Ｐゴシック" pitchFamily="34" charset="-128"/>
              </a:rPr>
              <a:t>starostka města </a:t>
            </a:r>
            <a:r>
              <a:rPr lang="cs-CZ" altLang="cs-CZ" sz="2400" dirty="0" smtClean="0">
                <a:ea typeface="ＭＳ Ｐゴシック" pitchFamily="34" charset="-128"/>
                <a:hlinkClick r:id="rId4"/>
              </a:rPr>
              <a:t>tosovska@mubela.cz</a:t>
            </a:r>
            <a:endParaRPr lang="cs-CZ" altLang="cs-CZ" sz="24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400" dirty="0" smtClean="0">
                <a:ea typeface="ＭＳ Ｐゴシック" pitchFamily="34" charset="-128"/>
              </a:rPr>
              <a:t>tel.: 724 388 596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cs-CZ" altLang="cs-CZ" sz="2400" dirty="0">
              <a:ea typeface="ＭＳ Ｐゴシック" pitchFamily="34" charset="-128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283968" y="2773297"/>
            <a:ext cx="345102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400" b="1" dirty="0" smtClean="0">
                <a:ea typeface="ＭＳ Ｐゴシック" pitchFamily="34" charset="-128"/>
              </a:rPr>
              <a:t>Ing. Jana Vltavská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400" dirty="0" smtClean="0">
                <a:ea typeface="ＭＳ Ｐゴシック" pitchFamily="34" charset="-128"/>
              </a:rPr>
              <a:t>vedoucí ORMM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400" dirty="0" smtClean="0">
                <a:ea typeface="ＭＳ Ｐゴシック" pitchFamily="34" charset="-128"/>
                <a:hlinkClick r:id="rId4"/>
              </a:rPr>
              <a:t>vltavska@mubela.cz</a:t>
            </a:r>
            <a:endParaRPr lang="cs-CZ" altLang="cs-CZ" sz="24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400" dirty="0" smtClean="0">
                <a:ea typeface="ＭＳ Ｐゴシック" pitchFamily="34" charset="-128"/>
              </a:rPr>
              <a:t>tel.: 730 585 986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cs-CZ" altLang="cs-CZ" sz="2400" dirty="0">
              <a:ea typeface="ＭＳ Ｐゴシック" pitchFamily="34" charset="-128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4283967" y="4725144"/>
            <a:ext cx="434652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400" b="1" dirty="0" smtClean="0">
                <a:ea typeface="ＭＳ Ｐゴシック" pitchFamily="34" charset="-128"/>
              </a:rPr>
              <a:t>Mgr. Nela Hrušková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400" dirty="0" smtClean="0">
                <a:ea typeface="ＭＳ Ｐゴシック" pitchFamily="34" charset="-128"/>
              </a:rPr>
              <a:t>projektová manažerka MEPCO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400" dirty="0" smtClean="0">
                <a:ea typeface="ＭＳ Ｐゴシック" pitchFamily="34" charset="-128"/>
                <a:hlinkClick r:id="rId5"/>
              </a:rPr>
              <a:t>nela.hruskova@mepco.cz</a:t>
            </a:r>
            <a:endParaRPr lang="cs-CZ" altLang="cs-CZ" sz="24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400" dirty="0" smtClean="0">
                <a:ea typeface="ＭＳ Ｐゴシック" pitchFamily="34" charset="-128"/>
              </a:rPr>
              <a:t>tel.: 603 580 690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cs-CZ" altLang="cs-CZ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27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F79646"/>
          </a:solidFill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MEPCO, s. r. o.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43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ea typeface="ＭＳ Ｐゴシック" pitchFamily="34" charset="-128"/>
              </a:rPr>
              <a:t>dceřiná společnost českého a nizozemského svazu měst a obcí (založeno v r. 2004)</a:t>
            </a:r>
            <a:endParaRPr lang="cs-CZ" altLang="cs-CZ" sz="2800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ea typeface="ＭＳ Ｐゴシック" pitchFamily="34" charset="-128"/>
              </a:rPr>
              <a:t>městem vybrána na základě provedeného výběrového řízení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dirty="0" smtClean="0">
                <a:ea typeface="ＭＳ Ｐゴシック" pitchFamily="34" charset="-128"/>
              </a:rPr>
              <a:t>zpracování desítky strategických rozvojových dokumentů </a:t>
            </a:r>
            <a:r>
              <a:rPr lang="cs-CZ" altLang="cs-CZ" sz="2800" dirty="0" smtClean="0">
                <a:ea typeface="ＭＳ Ｐゴシック" pitchFamily="34" charset="-128"/>
              </a:rPr>
              <a:t>(Ústí nad Labem, Děčín, Litoměřice, Klimkovice, Jihlava, Znojmo, Praha, Uherské Hradiště, Pardubice, Vláda ČR…)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ea typeface="ＭＳ Ｐゴシック" pitchFamily="34" charset="-128"/>
              </a:rPr>
              <a:t>realizační tým: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Ing. Tomáš Sýkora, výkonný ředitel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Mgr. Nela Hrušková, analytička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Mgr. Alexandra Šimčíková, metodička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příp. další experti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cs-CZ" dirty="0" smtClean="0">
              <a:ea typeface="ＭＳ Ｐゴシック" pitchFamily="34" charset="-12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22" y="6107807"/>
            <a:ext cx="963551" cy="750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F79646"/>
          </a:solidFill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MEPCO: Naše principy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30657" y="836712"/>
            <a:ext cx="8229600" cy="5143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b="1" dirty="0" smtClean="0">
                <a:ea typeface="ＭＳ Ｐゴシック" pitchFamily="34" charset="-128"/>
              </a:rPr>
              <a:t>praktické využití </a:t>
            </a:r>
            <a:r>
              <a:rPr lang="cs-CZ" altLang="cs-CZ" sz="2800" dirty="0" smtClean="0">
                <a:ea typeface="ＭＳ Ｐゴシック" pitchFamily="34" charset="-128"/>
              </a:rPr>
              <a:t>teoretických zkušeností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navazujeme na bohaté zkušenosti a zároveň pracujeme s poznatky z akademické sféry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ea typeface="ＭＳ Ｐゴシック" pitchFamily="34" charset="-128"/>
              </a:rPr>
              <a:t>komplexní </a:t>
            </a:r>
            <a:r>
              <a:rPr lang="cs-CZ" altLang="cs-CZ" sz="2800" b="1" dirty="0" smtClean="0">
                <a:ea typeface="ＭＳ Ｐゴシック" pitchFamily="34" charset="-128"/>
              </a:rPr>
              <a:t>řešení na míru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řešení sestavujeme dle místních potřeb a požadavků, „nekopírujeme“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ea typeface="ＭＳ Ｐゴシック" pitchFamily="34" charset="-128"/>
              </a:rPr>
              <a:t>vlastní </a:t>
            </a:r>
            <a:r>
              <a:rPr lang="cs-CZ" altLang="cs-CZ" sz="2800" b="1" dirty="0" smtClean="0">
                <a:ea typeface="ＭＳ Ｐゴシック" pitchFamily="34" charset="-128"/>
              </a:rPr>
              <a:t>zapojení do interního týmu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úzce spolupracujeme s úředníky i politickou reprezentací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dirty="0" smtClean="0">
                <a:ea typeface="ＭＳ Ｐゴシック" pitchFamily="34" charset="-128"/>
              </a:rPr>
              <a:t>využitelnost a udržitelnost </a:t>
            </a:r>
            <a:r>
              <a:rPr lang="cs-CZ" altLang="cs-CZ" sz="2800" dirty="0" smtClean="0">
                <a:ea typeface="ＭＳ Ｐゴシック" pitchFamily="34" charset="-128"/>
              </a:rPr>
              <a:t>výsledků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netvoříme dokumenty „do šuplíku“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dirty="0" smtClean="0">
                <a:ea typeface="ＭＳ Ｐゴシック" pitchFamily="34" charset="-128"/>
              </a:rPr>
              <a:t>inovativnost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máme přístup k inovativním postupům, které umíme v přiměřené míře aplikovat do místních podmínek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dirty="0" smtClean="0">
                <a:ea typeface="ＭＳ Ｐゴシック" pitchFamily="34" charset="-128"/>
              </a:rPr>
              <a:t>šíření dobré praxe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známe osvědčená (i neúspěšná) řešení a umíme se jimi inspirovat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cs-CZ" sz="2400" dirty="0" smtClean="0">
              <a:ea typeface="ＭＳ Ｐゴシック" pitchFamily="34" charset="-12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22" y="6107807"/>
            <a:ext cx="963551" cy="75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79512" y="2132856"/>
            <a:ext cx="8784976" cy="112553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accent6"/>
                </a:solidFill>
                <a:latin typeface="Verdana"/>
                <a:ea typeface="+mn-ea"/>
                <a:cs typeface="Verdana"/>
              </a:rPr>
              <a:t>Proč strategicky plánovat a řídit</a:t>
            </a:r>
          </a:p>
        </p:txBody>
      </p:sp>
    </p:spTree>
    <p:extLst>
      <p:ext uri="{BB962C8B-B14F-4D97-AF65-F5344CB8AC3E}">
        <p14:creationId xmlns:p14="http://schemas.microsoft.com/office/powerpoint/2010/main" val="3548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F79646"/>
          </a:solidFill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Strategické řízení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29228" y="995801"/>
            <a:ext cx="8229600" cy="5143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ea typeface="ＭＳ Ｐゴシック" pitchFamily="34" charset="-128"/>
              </a:rPr>
              <a:t>nejedná se jen o tvorbu strategického plánu, jde o </a:t>
            </a:r>
            <a:r>
              <a:rPr lang="cs-CZ" altLang="cs-CZ" sz="2800" b="1" dirty="0" smtClean="0">
                <a:ea typeface="ＭＳ Ｐゴシック" pitchFamily="34" charset="-128"/>
              </a:rPr>
              <a:t>celý komplex kontinuálních aktivit</a:t>
            </a:r>
            <a:r>
              <a:rPr lang="cs-CZ" altLang="cs-CZ" sz="2800" dirty="0" smtClean="0">
                <a:ea typeface="ＭＳ Ｐゴシック" pitchFamily="34" charset="-128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příprava strategického plánu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jeho reálné naplňování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vyhodnocování úspěšnosti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přijímání opatření ke změnám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ea typeface="ＭＳ Ｐゴシック" pitchFamily="34" charset="-128"/>
              </a:rPr>
              <a:t>strategické řízení = </a:t>
            </a:r>
            <a:r>
              <a:rPr lang="cs-CZ" altLang="cs-CZ" sz="2800" b="1" dirty="0" smtClean="0">
                <a:ea typeface="ＭＳ Ｐゴシック" pitchFamily="34" charset="-128"/>
              </a:rPr>
              <a:t>dělat správné věci </a:t>
            </a:r>
            <a:r>
              <a:rPr lang="cs-CZ" altLang="cs-CZ" sz="2800" b="1" dirty="0" smtClean="0">
                <a:ea typeface="ＭＳ Ｐゴシック" pitchFamily="34" charset="-128"/>
              </a:rPr>
              <a:t>správně a správně o nich </a:t>
            </a:r>
            <a:r>
              <a:rPr lang="cs-CZ" altLang="cs-CZ" sz="2800" b="1" dirty="0" err="1" smtClean="0">
                <a:ea typeface="ＭＳ Ｐゴシック" pitchFamily="34" charset="-128"/>
              </a:rPr>
              <a:t>komunkovat</a:t>
            </a:r>
            <a:endParaRPr lang="cs-CZ" altLang="cs-CZ" sz="28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ea typeface="ＭＳ Ｐゴシック" pitchFamily="34" charset="-128"/>
              </a:rPr>
              <a:t>není ze zákona povinné, ale: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je povinnost hospodařit účelně a hospodárně (zák. o obcích), resp. účelně, efektivně a hospodárně (zák. o finanční kontrole)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nejsou-li stanoveny cíle, nelze vyhodnotit účelnost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4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cs-CZ" sz="2400" dirty="0" smtClean="0">
              <a:ea typeface="ＭＳ Ｐゴシック" pitchFamily="34" charset="-12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22" y="6107807"/>
            <a:ext cx="963551" cy="75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F79646"/>
          </a:solidFill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Strategické řízení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29228" y="995801"/>
            <a:ext cx="8229600" cy="5143500"/>
          </a:xfrm>
        </p:spPr>
        <p:txBody>
          <a:bodyPr/>
          <a:lstStyle/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Plánování → </a:t>
            </a:r>
            <a:r>
              <a:rPr lang="cs-CZ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RealizacE</a:t>
            </a:r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→ </a:t>
            </a:r>
            <a:r>
              <a:rPr lang="cs-CZ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Vyhodnocování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11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800" dirty="0"/>
              <a:t>Strategické plánování je jen součástí celého kontinuálního procesu strategického </a:t>
            </a:r>
            <a:r>
              <a:rPr lang="cs-CZ" sz="2800" dirty="0" smtClean="0"/>
              <a:t>řízení.</a:t>
            </a:r>
            <a:endParaRPr lang="cs-CZ" sz="28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800" dirty="0"/>
              <a:t>Cílem tedy není </a:t>
            </a:r>
            <a:r>
              <a:rPr lang="cs-CZ" sz="2800" b="1" dirty="0"/>
              <a:t>mít</a:t>
            </a:r>
            <a:r>
              <a:rPr lang="cs-CZ" sz="2800" dirty="0"/>
              <a:t> strategický plán, ale strategicky </a:t>
            </a:r>
            <a:r>
              <a:rPr lang="cs-CZ" sz="2800" b="1" dirty="0"/>
              <a:t>řídit</a:t>
            </a:r>
            <a:r>
              <a:rPr lang="cs-CZ" sz="2800" dirty="0"/>
              <a:t> rozvoj velkého a složitého celku, jímž je </a:t>
            </a:r>
            <a:r>
              <a:rPr lang="cs-CZ" sz="2800" dirty="0" smtClean="0"/>
              <a:t>město.</a:t>
            </a:r>
            <a:endParaRPr lang="cs-CZ" sz="28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800" dirty="0"/>
              <a:t>Strategický plán je jen nástroj či vodítko pro strategické řízení rozvoje </a:t>
            </a:r>
            <a:r>
              <a:rPr lang="cs-CZ" sz="2800" dirty="0" smtClean="0"/>
              <a:t>města.</a:t>
            </a:r>
            <a:endParaRPr lang="cs-CZ" sz="2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4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cs-CZ" sz="2400" dirty="0" smtClean="0">
              <a:ea typeface="ＭＳ Ｐゴシック" pitchFamily="34" charset="-12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22" y="6107807"/>
            <a:ext cx="963551" cy="75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F79646"/>
          </a:solidFill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K čemu slouží strategický plán</a:t>
            </a:r>
            <a:endParaRPr lang="en-GB" sz="3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29228" y="995801"/>
            <a:ext cx="8229600" cy="5143500"/>
          </a:xfrm>
        </p:spPr>
        <p:txBody>
          <a:bodyPr/>
          <a:lstStyle/>
          <a:p>
            <a:pPr marL="265113" indent="-265113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cs-CZ" sz="2800" dirty="0"/>
              <a:t>ke kompetentnímu </a:t>
            </a:r>
            <a:r>
              <a:rPr lang="cs-CZ" sz="2800" b="1" u="sng" dirty="0" smtClean="0"/>
              <a:t>rozhodování</a:t>
            </a:r>
            <a:r>
              <a:rPr lang="cs-CZ" sz="2800" dirty="0" smtClean="0"/>
              <a:t> města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dirty="0">
                <a:ea typeface="ＭＳ Ｐゴシック" pitchFamily="34" charset="-128"/>
              </a:rPr>
              <a:t>opora v nastavení cílů, nad nimiž panuje shoda</a:t>
            </a:r>
          </a:p>
          <a:p>
            <a:pPr marL="265113" indent="-265113" eaLnBrk="1" hangingPunct="1">
              <a:spcBef>
                <a:spcPts val="0"/>
              </a:spcBef>
            </a:pPr>
            <a:endParaRPr lang="cs-CZ" sz="700" dirty="0"/>
          </a:p>
          <a:p>
            <a:pPr marL="265113" indent="-265113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cs-CZ" sz="2800" dirty="0"/>
              <a:t>k efektivnímu a </a:t>
            </a:r>
            <a:r>
              <a:rPr lang="cs-CZ" sz="2800" dirty="0" smtClean="0"/>
              <a:t>hospodárnému </a:t>
            </a:r>
            <a:r>
              <a:rPr lang="cs-CZ" sz="2800" b="1" u="sng" dirty="0" smtClean="0"/>
              <a:t>investování</a:t>
            </a:r>
            <a:r>
              <a:rPr lang="cs-CZ" sz="2800" dirty="0" smtClean="0"/>
              <a:t> města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dirty="0">
                <a:ea typeface="ＭＳ Ｐゴシック" pitchFamily="34" charset="-128"/>
              </a:rPr>
              <a:t>vyloučit nahodilost</a:t>
            </a:r>
          </a:p>
          <a:p>
            <a:pPr marL="265113" indent="-265113" eaLnBrk="1" hangingPunct="1">
              <a:spcBef>
                <a:spcPts val="0"/>
              </a:spcBef>
            </a:pPr>
            <a:endParaRPr lang="cs-CZ" sz="700" dirty="0"/>
          </a:p>
          <a:p>
            <a:pPr marL="265113" indent="-265113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cs-CZ" sz="2800" dirty="0"/>
              <a:t>ke koordinaci a vzájemné </a:t>
            </a:r>
            <a:r>
              <a:rPr lang="cs-CZ" sz="2800" b="1" u="sng" dirty="0" smtClean="0"/>
              <a:t>provázanosti</a:t>
            </a:r>
            <a:r>
              <a:rPr lang="cs-CZ" sz="2800" b="1" dirty="0" smtClean="0"/>
              <a:t> </a:t>
            </a:r>
            <a:r>
              <a:rPr lang="cs-CZ" sz="2800" dirty="0" smtClean="0"/>
              <a:t>projektů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dirty="0">
                <a:ea typeface="ＭＳ Ｐゴシック" pitchFamily="34" charset="-128"/>
              </a:rPr>
              <a:t>dosahování synergií</a:t>
            </a:r>
          </a:p>
          <a:p>
            <a:pPr marL="265113" indent="-265113" eaLnBrk="1" hangingPunct="1">
              <a:spcBef>
                <a:spcPts val="0"/>
              </a:spcBef>
            </a:pPr>
            <a:endParaRPr lang="cs-CZ" sz="700" b="1" u="sng" dirty="0"/>
          </a:p>
          <a:p>
            <a:pPr marL="265113" indent="-265113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cs-CZ" sz="2800" dirty="0"/>
              <a:t>k poskytnutí </a:t>
            </a:r>
            <a:r>
              <a:rPr lang="cs-CZ" sz="2800" b="1" u="sng" dirty="0"/>
              <a:t>stability</a:t>
            </a:r>
            <a:r>
              <a:rPr lang="cs-CZ" sz="2800" dirty="0"/>
              <a:t> a jistoty pro všechny, kteří ve městě působí </a:t>
            </a:r>
            <a:endParaRPr lang="cs-CZ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sz="2400" dirty="0">
                <a:ea typeface="ＭＳ Ｐゴシック" pitchFamily="34" charset="-128"/>
              </a:rPr>
              <a:t>firmy, školy, neziskové organizace…</a:t>
            </a:r>
          </a:p>
          <a:p>
            <a:pPr eaLnBrk="1" hangingPunct="1">
              <a:spcBef>
                <a:spcPts val="0"/>
              </a:spcBef>
            </a:pPr>
            <a:r>
              <a:rPr lang="cs-CZ" altLang="cs-CZ" sz="2800" dirty="0" smtClean="0">
                <a:ea typeface="ＭＳ Ｐゴシック" pitchFamily="34" charset="-128"/>
              </a:rPr>
              <a:t>k čerpání </a:t>
            </a:r>
            <a:r>
              <a:rPr lang="cs-CZ" altLang="cs-CZ" sz="2800" b="1" u="sng" dirty="0" smtClean="0">
                <a:ea typeface="ＭＳ Ｐゴシック" pitchFamily="34" charset="-128"/>
              </a:rPr>
              <a:t>dotací</a:t>
            </a:r>
            <a:r>
              <a:rPr lang="cs-CZ" altLang="cs-CZ" sz="2800" dirty="0" smtClean="0">
                <a:ea typeface="ＭＳ Ｐゴシック" pitchFamily="34" charset="-128"/>
              </a:rPr>
              <a:t> pro rozvoj města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ea typeface="ＭＳ Ｐゴシック" pitchFamily="34" charset="-128"/>
              </a:rPr>
              <a:t>strategické řízení </a:t>
            </a:r>
            <a:r>
              <a:rPr lang="cs-CZ" altLang="cs-CZ" sz="2400" dirty="0">
                <a:ea typeface="ＭＳ Ｐゴシック" pitchFamily="34" charset="-128"/>
              </a:rPr>
              <a:t>je nutnou podmínkou čerpání dotací z Evropských strukturálních a investičních fondů (</a:t>
            </a:r>
            <a:r>
              <a:rPr lang="cs-CZ" altLang="cs-CZ" sz="2400" dirty="0" err="1">
                <a:ea typeface="ＭＳ Ｐゴシック" pitchFamily="34" charset="-128"/>
              </a:rPr>
              <a:t>MAPy</a:t>
            </a:r>
            <a:r>
              <a:rPr lang="cs-CZ" altLang="cs-CZ" sz="2400" dirty="0">
                <a:ea typeface="ＭＳ Ｐゴシック" pitchFamily="34" charset="-128"/>
              </a:rPr>
              <a:t>, </a:t>
            </a:r>
            <a:r>
              <a:rPr lang="cs-CZ" altLang="cs-CZ" sz="2400" dirty="0" err="1">
                <a:ea typeface="ＭＳ Ｐゴシック" pitchFamily="34" charset="-128"/>
              </a:rPr>
              <a:t>SUMPy</a:t>
            </a:r>
            <a:r>
              <a:rPr lang="cs-CZ" altLang="cs-CZ" sz="2400" dirty="0">
                <a:ea typeface="ＭＳ Ｐゴシック" pitchFamily="34" charset="-128"/>
              </a:rPr>
              <a:t>, apod.)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22" y="6107807"/>
            <a:ext cx="963551" cy="75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3376</TotalTime>
  <Words>2117</Words>
  <Application>Microsoft Office PowerPoint</Application>
  <PresentationFormat>Předvádění na obrazovce (4:3)</PresentationFormat>
  <Paragraphs>475</Paragraphs>
  <Slides>37</Slides>
  <Notes>27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sady Office</vt:lpstr>
      <vt:lpstr>Prezentace aplikace PowerPoint</vt:lpstr>
      <vt:lpstr>Program</vt:lpstr>
      <vt:lpstr>Prezentace aplikace PowerPoint</vt:lpstr>
      <vt:lpstr>MEPCO, s. r. o.</vt:lpstr>
      <vt:lpstr>MEPCO: Naše principy</vt:lpstr>
      <vt:lpstr>Prezentace aplikace PowerPoint</vt:lpstr>
      <vt:lpstr>Strategické řízení</vt:lpstr>
      <vt:lpstr>Strategické řízení</vt:lpstr>
      <vt:lpstr>K čemu slouží strategický plán</vt:lpstr>
      <vt:lpstr>Jak má vypadat funkční strategický plán</vt:lpstr>
      <vt:lpstr>Prezentace aplikace PowerPoint</vt:lpstr>
      <vt:lpstr>Realizační tým</vt:lpstr>
      <vt:lpstr>Jak vypadá strategický plán</vt:lpstr>
      <vt:lpstr>Harmonogram tvorby strategického plánu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hanuschka</dc:creator>
  <cp:lastModifiedBy>Tomas</cp:lastModifiedBy>
  <cp:revision>286</cp:revision>
  <cp:lastPrinted>2015-10-05T08:03:16Z</cp:lastPrinted>
  <dcterms:created xsi:type="dcterms:W3CDTF">2014-09-24T06:35:10Z</dcterms:created>
  <dcterms:modified xsi:type="dcterms:W3CDTF">2016-10-10T10:35:07Z</dcterms:modified>
</cp:coreProperties>
</file>